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EB Garamond"/>
      <p:regular r:id="rId29"/>
      <p:bold r:id="rId30"/>
      <p:italic r:id="rId31"/>
      <p:boldItalic r:id="rId32"/>
    </p:embeddedFont>
    <p:embeddedFont>
      <p:font typeface="Old Standard TT"/>
      <p:regular r:id="rId33"/>
      <p:bold r:id="rId34"/>
      <p: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BGaramon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BGaramond-italic.fntdata"/><Relationship Id="rId30" Type="http://schemas.openxmlformats.org/officeDocument/2006/relationships/font" Target="fonts/EBGaramond-bold.fntdata"/><Relationship Id="rId11" Type="http://schemas.openxmlformats.org/officeDocument/2006/relationships/slide" Target="slides/slide6.xml"/><Relationship Id="rId33" Type="http://schemas.openxmlformats.org/officeDocument/2006/relationships/font" Target="fonts/OldStandardTT-regular.fntdata"/><Relationship Id="rId10" Type="http://schemas.openxmlformats.org/officeDocument/2006/relationships/slide" Target="slides/slide5.xml"/><Relationship Id="rId32" Type="http://schemas.openxmlformats.org/officeDocument/2006/relationships/font" Target="fonts/EBGaramond-boldItalic.fntdata"/><Relationship Id="rId13" Type="http://schemas.openxmlformats.org/officeDocument/2006/relationships/slide" Target="slides/slide8.xml"/><Relationship Id="rId35" Type="http://schemas.openxmlformats.org/officeDocument/2006/relationships/font" Target="fonts/OldStandardTT-italic.fntdata"/><Relationship Id="rId12" Type="http://schemas.openxmlformats.org/officeDocument/2006/relationships/slide" Target="slides/slide7.xml"/><Relationship Id="rId34" Type="http://schemas.openxmlformats.org/officeDocument/2006/relationships/font" Target="fonts/OldStandardTT-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c60843c70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c60843c70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16113d52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16113d52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16113d521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16113d521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6113d521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16113d521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c60843c70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c60843c70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c60843c70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c60843c70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c60843c70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c60843c70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869b41ac8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869b41ac8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Inspections are expensive due to cost of training from agency and agencies have to pay a fee to manufacturers to make their production lines open for a day.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c60843c708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c60843c708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c60843c708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c60843c708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869b41ac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869b41ac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c60843c70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c60843c70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c60843c70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c60843c70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170a790c2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170a790c2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Inspections are expensive due to cost of training from agency and agencies have to pay a fee to manufacturers to make their production lines open for a day.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c60843c708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c60843c708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ESA mission classes. 1 is critical GEO missions (more description)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869b41ac8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869b41ac8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869b41ac8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869b41ac8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869b41ac8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869b41ac8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c60843c70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c60843c70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c60843c70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c60843c70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869b41ac8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869b41ac8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869b41ac8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869b41ac8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hyperlink" Target="https://www.nasa.gov/wp-content/uploads/2023/04/sp-4029.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sae.org/standardsdev/military/milperry.ht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Lecture 9</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Supply chain for space components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18685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case for using COTS components</a:t>
            </a:r>
            <a:endParaRPr/>
          </a:p>
        </p:txBody>
      </p:sp>
      <p:pic>
        <p:nvPicPr>
          <p:cNvPr id="128" name="Google Shape;128;p22"/>
          <p:cNvPicPr preferRelativeResize="0"/>
          <p:nvPr/>
        </p:nvPicPr>
        <p:blipFill rotWithShape="1">
          <a:blip r:embed="rId3">
            <a:alphaModFix/>
          </a:blip>
          <a:srcRect b="0" l="-1550" r="1549" t="0"/>
          <a:stretch/>
        </p:blipFill>
        <p:spPr>
          <a:xfrm>
            <a:off x="250275" y="1046287"/>
            <a:ext cx="4944399" cy="3546325"/>
          </a:xfrm>
          <a:prstGeom prst="rect">
            <a:avLst/>
          </a:prstGeom>
          <a:noFill/>
          <a:ln>
            <a:noFill/>
          </a:ln>
        </p:spPr>
      </p:pic>
      <p:sp>
        <p:nvSpPr>
          <p:cNvPr id="129" name="Google Shape;129;p22"/>
          <p:cNvSpPr txBox="1"/>
          <p:nvPr/>
        </p:nvSpPr>
        <p:spPr>
          <a:xfrm>
            <a:off x="5339999" y="1073275"/>
            <a:ext cx="35277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Old Standard TT"/>
                <a:ea typeface="Old Standard TT"/>
                <a:cs typeface="Old Standard TT"/>
                <a:sym typeface="Old Standard TT"/>
              </a:rPr>
              <a:t>Automotive COTS are a popular choice because they are cheap, but are tightly regulated and extensively tested.</a:t>
            </a:r>
            <a:endParaRPr sz="15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5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5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500">
                <a:solidFill>
                  <a:schemeClr val="dk1"/>
                </a:solidFill>
                <a:latin typeface="Old Standard TT"/>
                <a:ea typeface="Old Standard TT"/>
                <a:cs typeface="Old Standard TT"/>
                <a:sym typeface="Old Standard TT"/>
              </a:rPr>
              <a:t>IATF - Standardize assessment and production methodologies</a:t>
            </a:r>
            <a:endParaRPr sz="15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500">
                <a:solidFill>
                  <a:schemeClr val="dk1"/>
                </a:solidFill>
                <a:latin typeface="Old Standard TT"/>
                <a:ea typeface="Old Standard TT"/>
                <a:cs typeface="Old Standard TT"/>
                <a:sym typeface="Old Standard TT"/>
              </a:rPr>
              <a:t>AEC-Q: Stress testing for Automotive conditions (harsh)</a:t>
            </a:r>
            <a:endParaRPr sz="15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500">
                <a:solidFill>
                  <a:schemeClr val="dk1"/>
                </a:solidFill>
                <a:latin typeface="Old Standard TT"/>
                <a:ea typeface="Old Standard TT"/>
                <a:cs typeface="Old Standard TT"/>
                <a:sym typeface="Old Standard TT"/>
              </a:rPr>
              <a:t>PPAP: complete documentation from design, testing, failure control to statistical analysis(SPC).</a:t>
            </a:r>
            <a:endParaRPr sz="1500">
              <a:solidFill>
                <a:schemeClr val="dk1"/>
              </a:solidFill>
              <a:latin typeface="Old Standard TT"/>
              <a:ea typeface="Old Standard TT"/>
              <a:cs typeface="Old Standard TT"/>
              <a:sym typeface="Old Standard TT"/>
            </a:endParaRPr>
          </a:p>
        </p:txBody>
      </p:sp>
      <p:sp>
        <p:nvSpPr>
          <p:cNvPr id="130" name="Google Shape;130;p22"/>
          <p:cNvSpPr txBox="1"/>
          <p:nvPr/>
        </p:nvSpPr>
        <p:spPr>
          <a:xfrm>
            <a:off x="5677084" y="4094225"/>
            <a:ext cx="3129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ld Standard TT"/>
                <a:ea typeface="Old Standard TT"/>
                <a:cs typeface="Old Standard TT"/>
                <a:sym typeface="Old Standard TT"/>
              </a:rPr>
              <a:t>Commercial: phones, laptops</a:t>
            </a:r>
            <a:endParaRPr sz="10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000">
                <a:solidFill>
                  <a:schemeClr val="dk1"/>
                </a:solidFill>
                <a:latin typeface="Old Standard TT"/>
                <a:ea typeface="Old Standard TT"/>
                <a:cs typeface="Old Standard TT"/>
                <a:sym typeface="Old Standard TT"/>
              </a:rPr>
              <a:t>Automotive: cars, trucks</a:t>
            </a:r>
            <a:endParaRPr sz="10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000">
                <a:solidFill>
                  <a:schemeClr val="dk1"/>
                </a:solidFill>
                <a:latin typeface="Old Standard TT"/>
                <a:ea typeface="Old Standard TT"/>
                <a:cs typeface="Old Standard TT"/>
                <a:sym typeface="Old Standard TT"/>
              </a:rPr>
              <a:t>Military, satellites, aircrafts, missile guidance</a:t>
            </a:r>
            <a:endParaRPr sz="10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000">
                <a:solidFill>
                  <a:schemeClr val="dk1"/>
                </a:solidFill>
                <a:latin typeface="Old Standard TT"/>
                <a:ea typeface="Old Standard TT"/>
                <a:cs typeface="Old Standard TT"/>
                <a:sym typeface="Old Standard TT"/>
              </a:rPr>
              <a:t>Medical: imaging, equipment</a:t>
            </a:r>
            <a:endParaRPr sz="1000">
              <a:solidFill>
                <a:schemeClr val="dk1"/>
              </a:solidFill>
              <a:latin typeface="Old Standard TT"/>
              <a:ea typeface="Old Standard TT"/>
              <a:cs typeface="Old Standard TT"/>
              <a:sym typeface="Old Standard TT"/>
            </a:endParaRPr>
          </a:p>
        </p:txBody>
      </p:sp>
      <p:cxnSp>
        <p:nvCxnSpPr>
          <p:cNvPr id="131" name="Google Shape;131;p22"/>
          <p:cNvCxnSpPr/>
          <p:nvPr/>
        </p:nvCxnSpPr>
        <p:spPr>
          <a:xfrm>
            <a:off x="5600254" y="4056144"/>
            <a:ext cx="3007200" cy="10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216425"/>
            <a:ext cx="85206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Manned Rockets to Unmanned Satellites, New Space dominating LEO </a:t>
            </a:r>
            <a:endParaRPr sz="2500"/>
          </a:p>
        </p:txBody>
      </p:sp>
      <p:pic>
        <p:nvPicPr>
          <p:cNvPr id="137" name="Google Shape;137;p23"/>
          <p:cNvPicPr preferRelativeResize="0"/>
          <p:nvPr/>
        </p:nvPicPr>
        <p:blipFill rotWithShape="1">
          <a:blip r:embed="rId3">
            <a:alphaModFix/>
          </a:blip>
          <a:srcRect b="10594" l="0" r="0" t="0"/>
          <a:stretch/>
        </p:blipFill>
        <p:spPr>
          <a:xfrm>
            <a:off x="69075" y="1219200"/>
            <a:ext cx="7181524" cy="3611775"/>
          </a:xfrm>
          <a:prstGeom prst="rect">
            <a:avLst/>
          </a:prstGeom>
          <a:noFill/>
          <a:ln>
            <a:noFill/>
          </a:ln>
        </p:spPr>
      </p:pic>
      <p:sp>
        <p:nvSpPr>
          <p:cNvPr id="138" name="Google Shape;138;p23"/>
          <p:cNvSpPr txBox="1"/>
          <p:nvPr/>
        </p:nvSpPr>
        <p:spPr>
          <a:xfrm>
            <a:off x="7270625" y="1403325"/>
            <a:ext cx="18117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New Space use cases mostly concern Lower Earth Orbit (LEO):</a:t>
            </a:r>
            <a:endParaRPr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 SpaceX travel around LEO</a:t>
            </a:r>
            <a:endParaRPr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 Satellites have better communication in lower orbit, easier to launch, cheaper.</a:t>
            </a:r>
            <a:endParaRPr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Most New Space start ups offer service around launch and reusability while Trad Space still builds the complexer rockets.</a:t>
            </a:r>
            <a:endParaRPr sz="1100">
              <a:solidFill>
                <a:schemeClr val="dk1"/>
              </a:solidFill>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3688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Space Debris - Does New Space have a future?</a:t>
            </a:r>
            <a:endParaRPr/>
          </a:p>
        </p:txBody>
      </p:sp>
      <p:sp>
        <p:nvSpPr>
          <p:cNvPr id="144" name="Google Shape;144;p24"/>
          <p:cNvSpPr txBox="1"/>
          <p:nvPr/>
        </p:nvSpPr>
        <p:spPr>
          <a:xfrm>
            <a:off x="4824550" y="3303100"/>
            <a:ext cx="37977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Old Standard TT"/>
                <a:ea typeface="Old Standard TT"/>
                <a:cs typeface="Old Standard TT"/>
                <a:sym typeface="Old Standard TT"/>
              </a:rPr>
              <a:t>Kessler Effect</a:t>
            </a:r>
            <a:r>
              <a:rPr lang="en" sz="1500">
                <a:solidFill>
                  <a:schemeClr val="dk1"/>
                </a:solidFill>
                <a:latin typeface="Old Standard TT"/>
                <a:ea typeface="Old Standard TT"/>
                <a:cs typeface="Old Standard TT"/>
                <a:sym typeface="Old Standard TT"/>
              </a:rPr>
              <a:t> - Collisions cause remnants to explode outwards at high speed, causing further chain explosions.</a:t>
            </a:r>
            <a:endParaRPr sz="15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5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500">
                <a:solidFill>
                  <a:schemeClr val="dk1"/>
                </a:solidFill>
                <a:latin typeface="Old Standard TT"/>
                <a:ea typeface="Old Standard TT"/>
                <a:cs typeface="Old Standard TT"/>
                <a:sym typeface="Old Standard TT"/>
              </a:rPr>
              <a:t>Launches will also be increasingly difficult once collision </a:t>
            </a:r>
            <a:r>
              <a:rPr lang="en" sz="1500">
                <a:solidFill>
                  <a:schemeClr val="dk1"/>
                </a:solidFill>
                <a:latin typeface="Old Standard TT"/>
                <a:ea typeface="Old Standard TT"/>
                <a:cs typeface="Old Standard TT"/>
                <a:sym typeface="Old Standard TT"/>
              </a:rPr>
              <a:t>occurrence</a:t>
            </a:r>
            <a:r>
              <a:rPr lang="en" sz="1500">
                <a:solidFill>
                  <a:schemeClr val="dk1"/>
                </a:solidFill>
                <a:latin typeface="Old Standard TT"/>
                <a:ea typeface="Old Standard TT"/>
                <a:cs typeface="Old Standard TT"/>
                <a:sym typeface="Old Standard TT"/>
              </a:rPr>
              <a:t> and debris density reaches higher levels</a:t>
            </a:r>
            <a:endParaRPr sz="1500">
              <a:solidFill>
                <a:schemeClr val="dk1"/>
              </a:solidFill>
              <a:latin typeface="Old Standard TT"/>
              <a:ea typeface="Old Standard TT"/>
              <a:cs typeface="Old Standard TT"/>
              <a:sym typeface="Old Standard TT"/>
            </a:endParaRPr>
          </a:p>
        </p:txBody>
      </p:sp>
      <p:pic>
        <p:nvPicPr>
          <p:cNvPr id="145" name="Google Shape;145;p24"/>
          <p:cNvPicPr preferRelativeResize="0"/>
          <p:nvPr/>
        </p:nvPicPr>
        <p:blipFill>
          <a:blip r:embed="rId3">
            <a:alphaModFix/>
          </a:blip>
          <a:stretch>
            <a:fillRect/>
          </a:stretch>
        </p:blipFill>
        <p:spPr>
          <a:xfrm>
            <a:off x="4653326" y="1058600"/>
            <a:ext cx="4107050" cy="2156200"/>
          </a:xfrm>
          <a:prstGeom prst="rect">
            <a:avLst/>
          </a:prstGeom>
          <a:noFill/>
          <a:ln>
            <a:noFill/>
          </a:ln>
        </p:spPr>
      </p:pic>
      <p:sp>
        <p:nvSpPr>
          <p:cNvPr id="146" name="Google Shape;146;p24"/>
          <p:cNvSpPr txBox="1"/>
          <p:nvPr/>
        </p:nvSpPr>
        <p:spPr>
          <a:xfrm>
            <a:off x="230650" y="1201950"/>
            <a:ext cx="42702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The future of Space is in connecting other industries like science, agriculture and automotive, collecting data to be applied in AI models for many day to day decisions.</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Debris is generated through explosions of unsuccessful missions, deliberate anti-satellite missile testing, or simply lack of clean up after end of life. Debris may orbit for decades or centuries given the lack of atmospheric drag slowing the speed. Lastly, debris enlarges the ozone hole.</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SpaceX launches alone have doubled the number of LEO orbiting satellites and even though the Kessler effect is not proven to have began, the Space industry must "clean up its act".</a:t>
            </a:r>
            <a:endParaRPr>
              <a:solidFill>
                <a:schemeClr val="dk1"/>
              </a:solidFill>
              <a:latin typeface="Old Standard TT"/>
              <a:ea typeface="Old Standard TT"/>
              <a:cs typeface="Old Standard TT"/>
              <a:sym typeface="Old Standard T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0" name="Shape 150"/>
        <p:cNvGrpSpPr/>
        <p:nvPr/>
      </p:nvGrpSpPr>
      <p:grpSpPr>
        <a:xfrm>
          <a:off x="0" y="0"/>
          <a:ext cx="0" cy="0"/>
          <a:chOff x="0" y="0"/>
          <a:chExt cx="0" cy="0"/>
        </a:xfrm>
      </p:grpSpPr>
      <p:sp>
        <p:nvSpPr>
          <p:cNvPr id="151" name="Google Shape;151;p25"/>
          <p:cNvSpPr txBox="1"/>
          <p:nvPr>
            <p:ph type="title"/>
          </p:nvPr>
        </p:nvSpPr>
        <p:spPr>
          <a:xfrm>
            <a:off x="2055750" y="1796900"/>
            <a:ext cx="5337300" cy="1508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SCM - Space vs Automotive</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en" sz="2355">
                <a:solidFill>
                  <a:schemeClr val="lt1"/>
                </a:solidFill>
              </a:rPr>
              <a:t>COTS in Space</a:t>
            </a:r>
            <a:endParaRPr sz="2355">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230073"/>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Definitions</a:t>
            </a:r>
            <a:endParaRPr/>
          </a:p>
        </p:txBody>
      </p:sp>
      <p:sp>
        <p:nvSpPr>
          <p:cNvPr id="157" name="Google Shape;157;p26"/>
          <p:cNvSpPr txBox="1"/>
          <p:nvPr>
            <p:ph idx="1" type="body"/>
          </p:nvPr>
        </p:nvSpPr>
        <p:spPr>
          <a:xfrm>
            <a:off x="311700" y="873975"/>
            <a:ext cx="8520600" cy="4049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EEE Component</a:t>
            </a:r>
            <a:r>
              <a:rPr lang="en"/>
              <a:t> - device which performs an electronic, electrical or electromechanical function and consists of one or more elements joined together and which cannot normally be disassembled without destruction (ECSS-Q-ST-70-08C) </a:t>
            </a:r>
            <a:endParaRPr/>
          </a:p>
          <a:p>
            <a:pPr indent="0" lvl="0" marL="0" rtl="0" algn="l">
              <a:spcBef>
                <a:spcPts val="1200"/>
              </a:spcBef>
              <a:spcAft>
                <a:spcPts val="0"/>
              </a:spcAft>
              <a:buNone/>
            </a:pPr>
            <a:r>
              <a:rPr b="1" lang="en"/>
              <a:t>Commercial-of-the-Shelf (COTS)</a:t>
            </a:r>
            <a:r>
              <a:rPr lang="en"/>
              <a:t> - commercial electronic component readily available off-the-shelf, and not manufactured, inspected or tested in accordance with military or space standards (ECSS-E-ST-10-12C)</a:t>
            </a:r>
            <a:endParaRPr/>
          </a:p>
          <a:p>
            <a:pPr indent="0" lvl="0" marL="0" rtl="0" algn="l">
              <a:spcBef>
                <a:spcPts val="1200"/>
              </a:spcBef>
              <a:spcAft>
                <a:spcPts val="0"/>
              </a:spcAft>
              <a:buNone/>
            </a:pPr>
            <a:r>
              <a:rPr b="1" lang="en"/>
              <a:t>Qualified Parts List (QPL)</a:t>
            </a:r>
            <a:r>
              <a:rPr lang="en"/>
              <a:t> - a list of components and technologies which have been, respectively, qualified and capability approved to the rules of the ESCC Specification System and the results certified by ESA.</a:t>
            </a:r>
            <a:endParaRPr/>
          </a:p>
          <a:p>
            <a:pPr indent="0" lvl="0" marL="0" rtl="0" algn="l">
              <a:spcBef>
                <a:spcPts val="1200"/>
              </a:spcBef>
              <a:spcAft>
                <a:spcPts val="1200"/>
              </a:spcAft>
              <a:buNone/>
            </a:pPr>
            <a:r>
              <a:rPr b="1" lang="en"/>
              <a:t>European Preferred Parts List (EPPL)</a:t>
            </a:r>
            <a:r>
              <a:rPr lang="en"/>
              <a:t> - a list which aims to support the selection of components for the European space community, giving preference, whenever possible, to European suppliers, reducing the number of types and proposing a standardisation of the ranges of values for passive parts. It is NOT a qualified list and the QPL is preferred in cases of conflict.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regulates components?</a:t>
            </a:r>
            <a:endParaRPr/>
          </a:p>
        </p:txBody>
      </p:sp>
      <p:sp>
        <p:nvSpPr>
          <p:cNvPr id="163" name="Google Shape;163;p27"/>
          <p:cNvSpPr txBox="1"/>
          <p:nvPr>
            <p:ph idx="1" type="body"/>
          </p:nvPr>
        </p:nvSpPr>
        <p:spPr>
          <a:xfrm>
            <a:off x="311700" y="1939500"/>
            <a:ext cx="8520600" cy="1264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t>The</a:t>
            </a:r>
            <a:r>
              <a:rPr b="1" lang="en"/>
              <a:t> European Cooperation for Space Standardization (ECSS) </a:t>
            </a:r>
            <a:r>
              <a:rPr lang="en"/>
              <a:t>is an initiative established to develop a coherent, single set of user-friendly standards for use in all European space activities.</a:t>
            </a:r>
            <a:endParaRPr b="1"/>
          </a:p>
        </p:txBody>
      </p:sp>
      <p:pic>
        <p:nvPicPr>
          <p:cNvPr id="164" name="Google Shape;164;p27"/>
          <p:cNvPicPr preferRelativeResize="0"/>
          <p:nvPr/>
        </p:nvPicPr>
        <p:blipFill>
          <a:blip r:embed="rId3">
            <a:alphaModFix/>
          </a:blip>
          <a:stretch>
            <a:fillRect/>
          </a:stretch>
        </p:blipFill>
        <p:spPr>
          <a:xfrm>
            <a:off x="5203775" y="3448525"/>
            <a:ext cx="3533775" cy="1295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8"/>
          <p:cNvPicPr preferRelativeResize="0"/>
          <p:nvPr/>
        </p:nvPicPr>
        <p:blipFill>
          <a:blip r:embed="rId3">
            <a:alphaModFix/>
          </a:blip>
          <a:stretch>
            <a:fillRect/>
          </a:stretch>
        </p:blipFill>
        <p:spPr>
          <a:xfrm>
            <a:off x="989738" y="152400"/>
            <a:ext cx="7164521" cy="4838701"/>
          </a:xfrm>
          <a:prstGeom prst="rect">
            <a:avLst/>
          </a:prstGeom>
          <a:noFill/>
          <a:ln>
            <a:noFill/>
          </a:ln>
        </p:spPr>
      </p:pic>
      <p:sp>
        <p:nvSpPr>
          <p:cNvPr id="170" name="Google Shape;170;p28"/>
          <p:cNvSpPr/>
          <p:nvPr/>
        </p:nvSpPr>
        <p:spPr>
          <a:xfrm>
            <a:off x="2692025" y="3495525"/>
            <a:ext cx="1351200" cy="476100"/>
          </a:xfrm>
          <a:prstGeom prst="rect">
            <a:avLst/>
          </a:prstGeom>
          <a:noFill/>
          <a:ln cap="flat" cmpd="sng" w="2857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311700" y="2926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SCM for Classical Space - Manufacturers</a:t>
            </a:r>
            <a:endParaRPr/>
          </a:p>
        </p:txBody>
      </p:sp>
      <p:sp>
        <p:nvSpPr>
          <p:cNvPr id="176" name="Google Shape;176;p29"/>
          <p:cNvSpPr/>
          <p:nvPr/>
        </p:nvSpPr>
        <p:spPr>
          <a:xfrm>
            <a:off x="700375" y="2655900"/>
            <a:ext cx="7810500" cy="20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177" name="Google Shape;177;p29"/>
          <p:cNvPicPr preferRelativeResize="0"/>
          <p:nvPr/>
        </p:nvPicPr>
        <p:blipFill>
          <a:blip r:embed="rId3">
            <a:alphaModFix/>
          </a:blip>
          <a:stretch>
            <a:fillRect/>
          </a:stretch>
        </p:blipFill>
        <p:spPr>
          <a:xfrm>
            <a:off x="5325525" y="2953000"/>
            <a:ext cx="547974" cy="547974"/>
          </a:xfrm>
          <a:prstGeom prst="rect">
            <a:avLst/>
          </a:prstGeom>
          <a:noFill/>
          <a:ln>
            <a:noFill/>
          </a:ln>
        </p:spPr>
      </p:pic>
      <p:sp>
        <p:nvSpPr>
          <p:cNvPr id="178" name="Google Shape;178;p29"/>
          <p:cNvSpPr txBox="1"/>
          <p:nvPr/>
        </p:nvSpPr>
        <p:spPr>
          <a:xfrm rot="-5400000">
            <a:off x="-70575" y="1528200"/>
            <a:ext cx="984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Old Standard TT"/>
                <a:ea typeface="Old Standard TT"/>
                <a:cs typeface="Old Standard TT"/>
                <a:sym typeface="Old Standard TT"/>
              </a:rPr>
              <a:t>Process</a:t>
            </a:r>
            <a:endParaRPr sz="1600">
              <a:solidFill>
                <a:schemeClr val="dk1"/>
              </a:solidFill>
              <a:latin typeface="Old Standard TT"/>
              <a:ea typeface="Old Standard TT"/>
              <a:cs typeface="Old Standard TT"/>
              <a:sym typeface="Old Standard TT"/>
            </a:endParaRPr>
          </a:p>
        </p:txBody>
      </p:sp>
      <p:sp>
        <p:nvSpPr>
          <p:cNvPr id="179" name="Google Shape;179;p29"/>
          <p:cNvSpPr txBox="1"/>
          <p:nvPr/>
        </p:nvSpPr>
        <p:spPr>
          <a:xfrm rot="-5400000">
            <a:off x="-262325" y="3706275"/>
            <a:ext cx="140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Documentation</a:t>
            </a:r>
            <a:endParaRPr>
              <a:solidFill>
                <a:schemeClr val="dk1"/>
              </a:solidFill>
              <a:latin typeface="Old Standard TT"/>
              <a:ea typeface="Old Standard TT"/>
              <a:cs typeface="Old Standard TT"/>
              <a:sym typeface="Old Standard TT"/>
            </a:endParaRPr>
          </a:p>
        </p:txBody>
      </p:sp>
      <p:pic>
        <p:nvPicPr>
          <p:cNvPr id="180" name="Google Shape;180;p29"/>
          <p:cNvPicPr preferRelativeResize="0"/>
          <p:nvPr/>
        </p:nvPicPr>
        <p:blipFill>
          <a:blip r:embed="rId4">
            <a:alphaModFix/>
          </a:blip>
          <a:stretch>
            <a:fillRect/>
          </a:stretch>
        </p:blipFill>
        <p:spPr>
          <a:xfrm>
            <a:off x="835725" y="2859837"/>
            <a:ext cx="871000" cy="711725"/>
          </a:xfrm>
          <a:prstGeom prst="rect">
            <a:avLst/>
          </a:prstGeom>
          <a:noFill/>
          <a:ln>
            <a:noFill/>
          </a:ln>
        </p:spPr>
      </p:pic>
      <p:sp>
        <p:nvSpPr>
          <p:cNvPr id="181" name="Google Shape;181;p29"/>
          <p:cNvSpPr txBox="1"/>
          <p:nvPr/>
        </p:nvSpPr>
        <p:spPr>
          <a:xfrm>
            <a:off x="653800" y="1553125"/>
            <a:ext cx="1344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Foundries have contracts with mines to source Si, GaN and other semiconductive metals.</a:t>
            </a:r>
            <a:endParaRPr sz="1100">
              <a:solidFill>
                <a:schemeClr val="dk1"/>
              </a:solidFill>
              <a:latin typeface="Old Standard TT"/>
              <a:ea typeface="Old Standard TT"/>
              <a:cs typeface="Old Standard TT"/>
              <a:sym typeface="Old Standard TT"/>
            </a:endParaRPr>
          </a:p>
        </p:txBody>
      </p:sp>
      <p:pic>
        <p:nvPicPr>
          <p:cNvPr id="182" name="Google Shape;182;p29"/>
          <p:cNvPicPr preferRelativeResize="0"/>
          <p:nvPr/>
        </p:nvPicPr>
        <p:blipFill>
          <a:blip r:embed="rId5">
            <a:alphaModFix/>
          </a:blip>
          <a:stretch>
            <a:fillRect/>
          </a:stretch>
        </p:blipFill>
        <p:spPr>
          <a:xfrm>
            <a:off x="7847175" y="2928825"/>
            <a:ext cx="789625" cy="789625"/>
          </a:xfrm>
          <a:prstGeom prst="rect">
            <a:avLst/>
          </a:prstGeom>
          <a:noFill/>
          <a:ln>
            <a:noFill/>
          </a:ln>
        </p:spPr>
      </p:pic>
      <p:sp>
        <p:nvSpPr>
          <p:cNvPr id="183" name="Google Shape;183;p29"/>
          <p:cNvSpPr txBox="1"/>
          <p:nvPr/>
        </p:nvSpPr>
        <p:spPr>
          <a:xfrm>
            <a:off x="653800" y="3610525"/>
            <a:ext cx="14331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Old Standard TT"/>
                <a:ea typeface="Old Standard TT"/>
                <a:cs typeface="Old Standard TT"/>
                <a:sym typeface="Old Standard TT"/>
              </a:rPr>
              <a:t>RoHS</a:t>
            </a:r>
            <a:r>
              <a:rPr lang="en" sz="1100">
                <a:solidFill>
                  <a:schemeClr val="dk1"/>
                </a:solidFill>
                <a:latin typeface="Old Standard TT"/>
                <a:ea typeface="Old Standard TT"/>
                <a:cs typeface="Old Standard TT"/>
                <a:sym typeface="Old Standard TT"/>
              </a:rPr>
              <a:t> - Restriction of Hazardous Substances used in electronics. Must meet reqs to supply to EU.</a:t>
            </a:r>
            <a:endParaRPr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b="1" lang="en" sz="1100">
                <a:solidFill>
                  <a:schemeClr val="dk1"/>
                </a:solidFill>
                <a:latin typeface="Old Standard TT"/>
                <a:ea typeface="Old Standard TT"/>
                <a:cs typeface="Old Standard TT"/>
                <a:sym typeface="Old Standard TT"/>
              </a:rPr>
              <a:t>Conflict minerals compliance</a:t>
            </a:r>
            <a:endParaRPr b="1" sz="1100">
              <a:solidFill>
                <a:schemeClr val="dk1"/>
              </a:solidFill>
              <a:latin typeface="Old Standard TT"/>
              <a:ea typeface="Old Standard TT"/>
              <a:cs typeface="Old Standard TT"/>
              <a:sym typeface="Old Standard TT"/>
            </a:endParaRPr>
          </a:p>
        </p:txBody>
      </p:sp>
      <p:pic>
        <p:nvPicPr>
          <p:cNvPr id="184" name="Google Shape;184;p29"/>
          <p:cNvPicPr preferRelativeResize="0"/>
          <p:nvPr/>
        </p:nvPicPr>
        <p:blipFill>
          <a:blip r:embed="rId6">
            <a:alphaModFix/>
          </a:blip>
          <a:stretch>
            <a:fillRect/>
          </a:stretch>
        </p:blipFill>
        <p:spPr>
          <a:xfrm>
            <a:off x="2620300" y="2861100"/>
            <a:ext cx="871001" cy="580667"/>
          </a:xfrm>
          <a:prstGeom prst="rect">
            <a:avLst/>
          </a:prstGeom>
          <a:noFill/>
          <a:ln>
            <a:noFill/>
          </a:ln>
        </p:spPr>
      </p:pic>
      <p:sp>
        <p:nvSpPr>
          <p:cNvPr id="185" name="Google Shape;185;p29"/>
          <p:cNvSpPr txBox="1"/>
          <p:nvPr/>
        </p:nvSpPr>
        <p:spPr>
          <a:xfrm>
            <a:off x="2101600" y="1553125"/>
            <a:ext cx="18669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Wafers are radiation tested and the circuit internals are imprinted through a variety of methods - doping, etching, photolithography</a:t>
            </a:r>
            <a:endParaRPr sz="1100">
              <a:solidFill>
                <a:schemeClr val="dk1"/>
              </a:solidFill>
              <a:latin typeface="Old Standard TT"/>
              <a:ea typeface="Old Standard TT"/>
              <a:cs typeface="Old Standard TT"/>
              <a:sym typeface="Old Standard TT"/>
            </a:endParaRPr>
          </a:p>
        </p:txBody>
      </p:sp>
      <p:sp>
        <p:nvSpPr>
          <p:cNvPr id="186" name="Google Shape;186;p29"/>
          <p:cNvSpPr txBox="1"/>
          <p:nvPr/>
        </p:nvSpPr>
        <p:spPr>
          <a:xfrm>
            <a:off x="2292100" y="3750225"/>
            <a:ext cx="14331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Wafers are assigned a </a:t>
            </a:r>
            <a:r>
              <a:rPr b="1" lang="en" sz="1100">
                <a:solidFill>
                  <a:srgbClr val="CC0000"/>
                </a:solidFill>
                <a:latin typeface="Old Standard TT"/>
                <a:ea typeface="Old Standard TT"/>
                <a:cs typeface="Old Standard TT"/>
                <a:sym typeface="Old Standard TT"/>
              </a:rPr>
              <a:t>wafer number, Fab ID</a:t>
            </a:r>
            <a:r>
              <a:rPr lang="en" sz="1100">
                <a:solidFill>
                  <a:schemeClr val="dk1"/>
                </a:solidFill>
                <a:latin typeface="Old Standard TT"/>
                <a:ea typeface="Old Standard TT"/>
                <a:cs typeface="Old Standard TT"/>
                <a:sym typeface="Old Standard TT"/>
              </a:rPr>
              <a:t>.</a:t>
            </a:r>
            <a:endParaRPr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Radiation testing results recorded.</a:t>
            </a:r>
            <a:endParaRPr sz="1100">
              <a:solidFill>
                <a:schemeClr val="dk1"/>
              </a:solidFill>
              <a:latin typeface="Old Standard TT"/>
              <a:ea typeface="Old Standard TT"/>
              <a:cs typeface="Old Standard TT"/>
              <a:sym typeface="Old Standard TT"/>
            </a:endParaRPr>
          </a:p>
        </p:txBody>
      </p:sp>
      <p:sp>
        <p:nvSpPr>
          <p:cNvPr id="187" name="Google Shape;187;p29"/>
          <p:cNvSpPr txBox="1"/>
          <p:nvPr/>
        </p:nvSpPr>
        <p:spPr>
          <a:xfrm>
            <a:off x="3496600" y="1095925"/>
            <a:ext cx="1866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Thorough electrical testing before encapsulation.</a:t>
            </a:r>
            <a:endParaRPr sz="1100">
              <a:solidFill>
                <a:schemeClr val="dk1"/>
              </a:solidFill>
              <a:latin typeface="Old Standard TT"/>
              <a:ea typeface="Old Standard TT"/>
              <a:cs typeface="Old Standard TT"/>
              <a:sym typeface="Old Standard TT"/>
            </a:endParaRPr>
          </a:p>
        </p:txBody>
      </p:sp>
      <p:cxnSp>
        <p:nvCxnSpPr>
          <p:cNvPr id="188" name="Google Shape;188;p29"/>
          <p:cNvCxnSpPr>
            <a:stCxn id="187" idx="2"/>
          </p:cNvCxnSpPr>
          <p:nvPr/>
        </p:nvCxnSpPr>
        <p:spPr>
          <a:xfrm>
            <a:off x="4430050" y="1619125"/>
            <a:ext cx="6300" cy="1443300"/>
          </a:xfrm>
          <a:prstGeom prst="straightConnector1">
            <a:avLst/>
          </a:prstGeom>
          <a:noFill/>
          <a:ln cap="flat" cmpd="sng" w="28575">
            <a:solidFill>
              <a:srgbClr val="CC0000"/>
            </a:solidFill>
            <a:prstDash val="solid"/>
            <a:round/>
            <a:headEnd len="med" w="med" type="none"/>
            <a:tailEnd len="med" w="med" type="none"/>
          </a:ln>
        </p:spPr>
      </p:cxnSp>
      <p:sp>
        <p:nvSpPr>
          <p:cNvPr id="189" name="Google Shape;189;p29"/>
          <p:cNvSpPr txBox="1"/>
          <p:nvPr/>
        </p:nvSpPr>
        <p:spPr>
          <a:xfrm>
            <a:off x="3860550" y="3026325"/>
            <a:ext cx="1164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solidFill>
                  <a:schemeClr val="dk1"/>
                </a:solidFill>
                <a:latin typeface="Old Standard TT"/>
                <a:ea typeface="Old Standard TT"/>
                <a:cs typeface="Old Standard TT"/>
                <a:sym typeface="Old Standard TT"/>
              </a:rPr>
              <a:t>An inspection is performed by a representative of the Space agency.</a:t>
            </a:r>
            <a:endParaRPr sz="1800">
              <a:solidFill>
                <a:schemeClr val="dk1"/>
              </a:solidFill>
              <a:latin typeface="Old Standard TT"/>
              <a:ea typeface="Old Standard TT"/>
              <a:cs typeface="Old Standard TT"/>
              <a:sym typeface="Old Standard TT"/>
            </a:endParaRPr>
          </a:p>
        </p:txBody>
      </p:sp>
      <p:sp>
        <p:nvSpPr>
          <p:cNvPr id="190" name="Google Shape;190;p29"/>
          <p:cNvSpPr txBox="1"/>
          <p:nvPr/>
        </p:nvSpPr>
        <p:spPr>
          <a:xfrm>
            <a:off x="4944300" y="1379550"/>
            <a:ext cx="22860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Component is encapsulated.</a:t>
            </a:r>
            <a:endParaRPr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Further radiation, environment and electrical tests carried out.</a:t>
            </a:r>
            <a:endParaRPr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Some tests, like 1000h burn in, requires months to complete, causing a long mission schedule.</a:t>
            </a:r>
            <a:endParaRPr sz="1800">
              <a:solidFill>
                <a:schemeClr val="dk1"/>
              </a:solidFill>
              <a:latin typeface="Old Standard TT"/>
              <a:ea typeface="Old Standard TT"/>
              <a:cs typeface="Old Standard TT"/>
              <a:sym typeface="Old Standard TT"/>
            </a:endParaRPr>
          </a:p>
        </p:txBody>
      </p:sp>
      <p:sp>
        <p:nvSpPr>
          <p:cNvPr id="191" name="Google Shape;191;p29"/>
          <p:cNvSpPr txBox="1"/>
          <p:nvPr/>
        </p:nvSpPr>
        <p:spPr>
          <a:xfrm>
            <a:off x="4944300" y="3817950"/>
            <a:ext cx="21909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CC0000"/>
                </a:solidFill>
                <a:latin typeface="Old Standard TT"/>
                <a:ea typeface="Old Standard TT"/>
                <a:cs typeface="Old Standard TT"/>
                <a:sym typeface="Old Standard TT"/>
              </a:rPr>
              <a:t>Lot number</a:t>
            </a:r>
            <a:r>
              <a:rPr lang="en" sz="1100">
                <a:solidFill>
                  <a:schemeClr val="dk1"/>
                </a:solidFill>
                <a:latin typeface="Old Standard TT"/>
                <a:ea typeface="Old Standard TT"/>
                <a:cs typeface="Old Standard TT"/>
                <a:sym typeface="Old Standard TT"/>
              </a:rPr>
              <a:t> and </a:t>
            </a:r>
            <a:r>
              <a:rPr b="1" lang="en" sz="1100">
                <a:solidFill>
                  <a:srgbClr val="CC0000"/>
                </a:solidFill>
                <a:latin typeface="Old Standard TT"/>
                <a:ea typeface="Old Standard TT"/>
                <a:cs typeface="Old Standard TT"/>
                <a:sym typeface="Old Standard TT"/>
              </a:rPr>
              <a:t>date code </a:t>
            </a:r>
            <a:r>
              <a:rPr lang="en" sz="1100">
                <a:solidFill>
                  <a:schemeClr val="dk1"/>
                </a:solidFill>
                <a:latin typeface="Old Standard TT"/>
                <a:ea typeface="Old Standard TT"/>
                <a:cs typeface="Old Standard TT"/>
                <a:sym typeface="Old Standard TT"/>
              </a:rPr>
              <a:t>assigned.</a:t>
            </a:r>
            <a:endParaRPr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Further radiation, environment and electrical tests carried out.</a:t>
            </a:r>
            <a:endParaRPr sz="1800">
              <a:solidFill>
                <a:schemeClr val="dk1"/>
              </a:solidFill>
              <a:latin typeface="Old Standard TT"/>
              <a:ea typeface="Old Standard TT"/>
              <a:cs typeface="Old Standard TT"/>
              <a:sym typeface="Old Standard TT"/>
            </a:endParaRPr>
          </a:p>
        </p:txBody>
      </p:sp>
      <p:cxnSp>
        <p:nvCxnSpPr>
          <p:cNvPr id="192" name="Google Shape;192;p29"/>
          <p:cNvCxnSpPr/>
          <p:nvPr/>
        </p:nvCxnSpPr>
        <p:spPr>
          <a:xfrm flipH="1">
            <a:off x="8170200" y="1813475"/>
            <a:ext cx="12600" cy="1172700"/>
          </a:xfrm>
          <a:prstGeom prst="straightConnector1">
            <a:avLst/>
          </a:prstGeom>
          <a:noFill/>
          <a:ln cap="flat" cmpd="sng" w="28575">
            <a:solidFill>
              <a:srgbClr val="CC0000"/>
            </a:solidFill>
            <a:prstDash val="solid"/>
            <a:round/>
            <a:headEnd len="med" w="med" type="none"/>
            <a:tailEnd len="med" w="med" type="none"/>
          </a:ln>
        </p:spPr>
      </p:cxnSp>
      <p:sp>
        <p:nvSpPr>
          <p:cNvPr id="193" name="Google Shape;193;p29"/>
          <p:cNvSpPr txBox="1"/>
          <p:nvPr/>
        </p:nvSpPr>
        <p:spPr>
          <a:xfrm>
            <a:off x="7154200" y="1172125"/>
            <a:ext cx="1866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A buyoff inspection from the Space agency before shipment.</a:t>
            </a:r>
            <a:endParaRPr sz="1100">
              <a:solidFill>
                <a:schemeClr val="dk1"/>
              </a:solidFill>
              <a:latin typeface="Old Standard TT"/>
              <a:ea typeface="Old Standard TT"/>
              <a:cs typeface="Old Standard TT"/>
              <a:sym typeface="Old Standard TT"/>
            </a:endParaRPr>
          </a:p>
        </p:txBody>
      </p:sp>
      <p:sp>
        <p:nvSpPr>
          <p:cNvPr id="194" name="Google Shape;194;p29"/>
          <p:cNvSpPr txBox="1"/>
          <p:nvPr/>
        </p:nvSpPr>
        <p:spPr>
          <a:xfrm>
            <a:off x="7077900" y="3665550"/>
            <a:ext cx="21909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CC0000"/>
                </a:solidFill>
                <a:latin typeface="Old Standard TT"/>
                <a:ea typeface="Old Standard TT"/>
                <a:cs typeface="Old Standard TT"/>
                <a:sym typeface="Old Standard TT"/>
              </a:rPr>
              <a:t>Certificate of Conformance </a:t>
            </a:r>
            <a:r>
              <a:rPr lang="en" sz="1100">
                <a:solidFill>
                  <a:schemeClr val="dk1"/>
                </a:solidFill>
                <a:latin typeface="Old Standard TT"/>
                <a:ea typeface="Old Standard TT"/>
                <a:cs typeface="Old Standard TT"/>
                <a:sym typeface="Old Standard TT"/>
              </a:rPr>
              <a:t>is compiled with all testing data.</a:t>
            </a:r>
            <a:endParaRPr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Shipped according to safe transport and storage policies.</a:t>
            </a:r>
            <a:endParaRPr sz="1800">
              <a:solidFill>
                <a:schemeClr val="dk1"/>
              </a:solidFill>
              <a:latin typeface="Old Standard TT"/>
              <a:ea typeface="Old Standard TT"/>
              <a:cs typeface="Old Standard TT"/>
              <a:sym typeface="Old Standard TT"/>
            </a:endParaRPr>
          </a:p>
        </p:txBody>
      </p:sp>
      <p:cxnSp>
        <p:nvCxnSpPr>
          <p:cNvPr id="195" name="Google Shape;195;p29"/>
          <p:cNvCxnSpPr/>
          <p:nvPr/>
        </p:nvCxnSpPr>
        <p:spPr>
          <a:xfrm flipH="1">
            <a:off x="1974075" y="1606025"/>
            <a:ext cx="9000" cy="1407600"/>
          </a:xfrm>
          <a:prstGeom prst="straightConnector1">
            <a:avLst/>
          </a:prstGeom>
          <a:noFill/>
          <a:ln cap="flat" cmpd="sng" w="28575">
            <a:solidFill>
              <a:srgbClr val="CC0000"/>
            </a:solidFill>
            <a:prstDash val="solid"/>
            <a:round/>
            <a:headEnd len="med" w="med" type="none"/>
            <a:tailEnd len="med" w="med" type="none"/>
          </a:ln>
        </p:spPr>
      </p:cxnSp>
      <p:sp>
        <p:nvSpPr>
          <p:cNvPr id="196" name="Google Shape;196;p29"/>
          <p:cNvSpPr txBox="1"/>
          <p:nvPr/>
        </p:nvSpPr>
        <p:spPr>
          <a:xfrm>
            <a:off x="1363000" y="1095925"/>
            <a:ext cx="1866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Order is placed by Space customer.</a:t>
            </a:r>
            <a:endParaRPr sz="1100">
              <a:solidFill>
                <a:schemeClr val="dk1"/>
              </a:solidFill>
              <a:latin typeface="Old Standard TT"/>
              <a:ea typeface="Old Standard TT"/>
              <a:cs typeface="Old Standard TT"/>
              <a:sym typeface="Old Standard T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311700" y="368256"/>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Management</a:t>
            </a:r>
            <a:endParaRPr/>
          </a:p>
        </p:txBody>
      </p:sp>
      <p:sp>
        <p:nvSpPr>
          <p:cNvPr id="202" name="Google Shape;202;p30"/>
          <p:cNvSpPr txBox="1"/>
          <p:nvPr>
            <p:ph idx="1" type="body"/>
          </p:nvPr>
        </p:nvSpPr>
        <p:spPr>
          <a:xfrm>
            <a:off x="311700" y="916100"/>
            <a:ext cx="8520600" cy="396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Identify the parties and define a organizational structure responsible for efficient management of the project and selection, procurement and control of components.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Establish Parts Control Board (PCB)</a:t>
            </a:r>
            <a:endParaRPr/>
          </a:p>
          <a:p>
            <a:pPr indent="-317500" lvl="1" marL="914400" rtl="0" algn="l">
              <a:spcBef>
                <a:spcPts val="0"/>
              </a:spcBef>
              <a:spcAft>
                <a:spcPts val="0"/>
              </a:spcAft>
              <a:buSzPts val="1400"/>
              <a:buChar char="➢"/>
            </a:pPr>
            <a:r>
              <a:rPr lang="en"/>
              <a:t>Comprised of supplier and customer representatives and any subcontractors. Include relevant technical experts and parts engineers.</a:t>
            </a:r>
            <a:endParaRPr/>
          </a:p>
          <a:p>
            <a:pPr indent="-317500" lvl="1" marL="914400" rtl="0" algn="l">
              <a:spcBef>
                <a:spcPts val="0"/>
              </a:spcBef>
              <a:spcAft>
                <a:spcPts val="0"/>
              </a:spcAft>
              <a:buSzPts val="1400"/>
              <a:buChar char="➢"/>
            </a:pPr>
            <a:r>
              <a:rPr lang="en"/>
              <a:t>Define controls and approvals for the whole procurement process.</a:t>
            </a:r>
            <a:endParaRPr/>
          </a:p>
          <a:p>
            <a:pPr indent="-317500" lvl="1" marL="914400" rtl="0" algn="l">
              <a:spcBef>
                <a:spcPts val="0"/>
              </a:spcBef>
              <a:spcAft>
                <a:spcPts val="0"/>
              </a:spcAft>
              <a:buSzPts val="1400"/>
              <a:buChar char="➢"/>
            </a:pPr>
            <a:r>
              <a:rPr lang="en"/>
              <a:t>Manage non conformities which may arise</a:t>
            </a:r>
            <a:endParaRPr/>
          </a:p>
          <a:p>
            <a:pPr indent="-342900" lvl="0" marL="457200" rtl="0" algn="l">
              <a:spcBef>
                <a:spcPts val="0"/>
              </a:spcBef>
              <a:spcAft>
                <a:spcPts val="0"/>
              </a:spcAft>
              <a:buSzPts val="1800"/>
              <a:buChar char="❖"/>
            </a:pPr>
            <a:r>
              <a:rPr lang="en"/>
              <a:t>Create Components Control Plan</a:t>
            </a:r>
            <a:endParaRPr/>
          </a:p>
          <a:p>
            <a:pPr indent="-317500" lvl="1" marL="914400" rtl="0" algn="l">
              <a:spcBef>
                <a:spcPts val="0"/>
              </a:spcBef>
              <a:spcAft>
                <a:spcPts val="0"/>
              </a:spcAft>
              <a:buSzPts val="1400"/>
              <a:buChar char="➢"/>
            </a:pPr>
            <a:r>
              <a:rPr lang="en"/>
              <a:t>A plan to meet project objectives, manage budget and assure quality of components</a:t>
            </a:r>
            <a:endParaRPr/>
          </a:p>
          <a:p>
            <a:pPr indent="-317500" lvl="1" marL="914400" rtl="0" algn="l">
              <a:spcBef>
                <a:spcPts val="0"/>
              </a:spcBef>
              <a:spcAft>
                <a:spcPts val="0"/>
              </a:spcAft>
              <a:buSzPts val="1400"/>
              <a:buChar char="➢"/>
            </a:pPr>
            <a:r>
              <a:rPr lang="en"/>
              <a:t>Consists of the entire procurement cycle operations and relevant documentation and reports</a:t>
            </a:r>
            <a:endParaRPr/>
          </a:p>
          <a:p>
            <a:pPr indent="-342900" lvl="0" marL="457200" rtl="0" algn="l">
              <a:spcBef>
                <a:spcPts val="0"/>
              </a:spcBef>
              <a:spcAft>
                <a:spcPts val="0"/>
              </a:spcAft>
              <a:buSzPts val="1800"/>
              <a:buChar char="❖"/>
            </a:pPr>
            <a:r>
              <a:rPr lang="en"/>
              <a:t>Declared Components List (DCL)</a:t>
            </a:r>
            <a:endParaRPr/>
          </a:p>
          <a:p>
            <a:pPr indent="-317500" lvl="1" marL="914400" rtl="0" algn="l">
              <a:spcBef>
                <a:spcPts val="0"/>
              </a:spcBef>
              <a:spcAft>
                <a:spcPts val="0"/>
              </a:spcAft>
              <a:buSzPts val="1400"/>
              <a:buChar char="➢"/>
            </a:pPr>
            <a:r>
              <a:rPr lang="en"/>
              <a:t>A digital and editable list of components which need to be procured.</a:t>
            </a:r>
            <a:endParaRPr/>
          </a:p>
          <a:p>
            <a:pPr indent="-317500" lvl="1" marL="914400" rtl="0" algn="l">
              <a:spcBef>
                <a:spcPts val="0"/>
              </a:spcBef>
              <a:spcAft>
                <a:spcPts val="0"/>
              </a:spcAft>
              <a:buSzPts val="1400"/>
              <a:buChar char="➢"/>
            </a:pPr>
            <a:r>
              <a:rPr lang="en"/>
              <a:t>In the case of COTS, a JD is sufficient</a:t>
            </a:r>
            <a:endParaRPr/>
          </a:p>
        </p:txBody>
      </p:sp>
      <p:sp>
        <p:nvSpPr>
          <p:cNvPr id="203" name="Google Shape;203;p30"/>
          <p:cNvSpPr txBox="1"/>
          <p:nvPr/>
        </p:nvSpPr>
        <p:spPr>
          <a:xfrm>
            <a:off x="3284100" y="4616325"/>
            <a:ext cx="5859900" cy="3540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The supplier of components is almost never the direct manufacturer in COTS procurement</a:t>
            </a:r>
            <a:endParaRPr sz="1100">
              <a:solidFill>
                <a:schemeClr val="dk1"/>
              </a:solidFill>
              <a:latin typeface="Old Standard TT"/>
              <a:ea typeface="Old Standard TT"/>
              <a:cs typeface="Old Standard TT"/>
              <a:sym typeface="Old Standard T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311700" y="245418"/>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Evaluation and Selection</a:t>
            </a:r>
            <a:endParaRPr/>
          </a:p>
        </p:txBody>
      </p:sp>
      <p:sp>
        <p:nvSpPr>
          <p:cNvPr id="209" name="Google Shape;209;p31"/>
          <p:cNvSpPr txBox="1"/>
          <p:nvPr>
            <p:ph idx="1" type="body"/>
          </p:nvPr>
        </p:nvSpPr>
        <p:spPr>
          <a:xfrm>
            <a:off x="311700" y="793275"/>
            <a:ext cx="8520600" cy="408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700"/>
              <a:t>Components must meet budget, design and schedule requirements. Functionally, they must achieve defined operational capabilities as well as conform to specific manufacturing processes (mounting, thermal, encapsulation, etc).</a:t>
            </a:r>
            <a:endParaRPr sz="1700"/>
          </a:p>
          <a:p>
            <a:pPr indent="0" lvl="0" marL="0" rtl="0" algn="l">
              <a:spcBef>
                <a:spcPts val="1200"/>
              </a:spcBef>
              <a:spcAft>
                <a:spcPts val="0"/>
              </a:spcAft>
              <a:buNone/>
            </a:pPr>
            <a:r>
              <a:t/>
            </a:r>
            <a:endParaRPr sz="1700"/>
          </a:p>
          <a:p>
            <a:pPr indent="-342900" lvl="0" marL="457200" rtl="0" algn="l">
              <a:spcBef>
                <a:spcPts val="1200"/>
              </a:spcBef>
              <a:spcAft>
                <a:spcPts val="0"/>
              </a:spcAft>
              <a:buSzPts val="1800"/>
              <a:buChar char="❖"/>
            </a:pPr>
            <a:r>
              <a:rPr lang="en"/>
              <a:t>Manufacturer and component selection</a:t>
            </a:r>
            <a:endParaRPr/>
          </a:p>
          <a:p>
            <a:pPr indent="-317500" lvl="1" marL="914400" rtl="0" algn="l">
              <a:spcBef>
                <a:spcPts val="0"/>
              </a:spcBef>
              <a:spcAft>
                <a:spcPts val="0"/>
              </a:spcAft>
              <a:buSzPts val="1400"/>
              <a:buChar char="➢"/>
            </a:pPr>
            <a:r>
              <a:rPr lang="en"/>
              <a:t>Main supplier must manage conformity of sub contractors.</a:t>
            </a:r>
            <a:endParaRPr/>
          </a:p>
          <a:p>
            <a:pPr indent="-317500" lvl="1" marL="914400" rtl="0" algn="l">
              <a:spcBef>
                <a:spcPts val="0"/>
              </a:spcBef>
              <a:spcAft>
                <a:spcPts val="0"/>
              </a:spcAft>
              <a:buSzPts val="1400"/>
              <a:buChar char="➢"/>
            </a:pPr>
            <a:r>
              <a:rPr lang="en"/>
              <a:t>Check for restricted parts and materials (eg. raw materials, bonding, encapsulation)</a:t>
            </a:r>
            <a:endParaRPr/>
          </a:p>
          <a:p>
            <a:pPr indent="-317500" lvl="1" marL="914400" rtl="0" algn="l">
              <a:spcBef>
                <a:spcPts val="0"/>
              </a:spcBef>
              <a:spcAft>
                <a:spcPts val="0"/>
              </a:spcAft>
              <a:buSzPts val="1400"/>
              <a:buChar char="➢"/>
            </a:pPr>
            <a:r>
              <a:rPr lang="en"/>
              <a:t>Perform risk analysis</a:t>
            </a:r>
            <a:endParaRPr/>
          </a:p>
          <a:p>
            <a:pPr indent="-342900" lvl="0" marL="457200" rtl="0" algn="l">
              <a:spcBef>
                <a:spcPts val="0"/>
              </a:spcBef>
              <a:spcAft>
                <a:spcPts val="0"/>
              </a:spcAft>
              <a:buSzPts val="1800"/>
              <a:buChar char="❖"/>
            </a:pPr>
            <a:r>
              <a:rPr lang="en"/>
              <a:t>Component selection</a:t>
            </a:r>
            <a:endParaRPr/>
          </a:p>
          <a:p>
            <a:pPr indent="-317500" lvl="1" marL="914400" rtl="0" algn="l">
              <a:spcBef>
                <a:spcPts val="0"/>
              </a:spcBef>
              <a:spcAft>
                <a:spcPts val="0"/>
              </a:spcAft>
              <a:buSzPts val="1400"/>
              <a:buChar char="➢"/>
            </a:pPr>
            <a:r>
              <a:rPr lang="en"/>
              <a:t>Evaluation of component against common tests</a:t>
            </a:r>
            <a:endParaRPr/>
          </a:p>
          <a:p>
            <a:pPr indent="-317500" lvl="1" marL="914400" rtl="0" algn="l">
              <a:spcBef>
                <a:spcPts val="0"/>
              </a:spcBef>
              <a:spcAft>
                <a:spcPts val="0"/>
              </a:spcAft>
              <a:buSzPts val="1400"/>
              <a:buChar char="➢"/>
            </a:pPr>
            <a:r>
              <a:rPr lang="en"/>
              <a:t>Possible evaluation of the manufacturer / supplier.</a:t>
            </a:r>
            <a:endParaRPr/>
          </a:p>
          <a:p>
            <a:pPr indent="-317500" lvl="1" marL="914400" rtl="0" algn="l">
              <a:spcBef>
                <a:spcPts val="0"/>
              </a:spcBef>
              <a:spcAft>
                <a:spcPts val="0"/>
              </a:spcAft>
              <a:buSzPts val="1400"/>
              <a:buChar char="➢"/>
            </a:pPr>
            <a:r>
              <a:rPr lang="en"/>
              <a:t>Constructional Analysis (CA)</a:t>
            </a:r>
            <a:endParaRPr/>
          </a:p>
          <a:p>
            <a:pPr indent="-342900" lvl="0" marL="457200" rtl="0" algn="l">
              <a:spcBef>
                <a:spcPts val="0"/>
              </a:spcBef>
              <a:spcAft>
                <a:spcPts val="0"/>
              </a:spcAft>
              <a:buSzPts val="1800"/>
              <a:buChar char="❖"/>
            </a:pPr>
            <a:r>
              <a:rPr lang="en"/>
              <a:t>Parts approval</a:t>
            </a:r>
            <a:endParaRPr/>
          </a:p>
          <a:p>
            <a:pPr indent="-317500" lvl="1" marL="914400" rtl="0" algn="l">
              <a:spcBef>
                <a:spcPts val="0"/>
              </a:spcBef>
              <a:spcAft>
                <a:spcPts val="0"/>
              </a:spcAft>
              <a:buSzPts val="1400"/>
              <a:buChar char="➢"/>
            </a:pPr>
            <a:r>
              <a:rPr lang="en"/>
              <a:t>Must maintain a traceable record of acceptance and approval of each component</a:t>
            </a:r>
            <a:endParaRPr/>
          </a:p>
          <a:p>
            <a:pPr indent="-317500" lvl="1" marL="914400" rtl="0" algn="l">
              <a:spcBef>
                <a:spcPts val="0"/>
              </a:spcBef>
              <a:spcAft>
                <a:spcPts val="0"/>
              </a:spcAft>
              <a:buSzPts val="1400"/>
              <a:buChar char="➢"/>
            </a:pPr>
            <a:r>
              <a:rPr lang="en"/>
              <a:t>Parts Approval Document (PAD) for Space Grade components</a:t>
            </a:r>
            <a:endParaRPr/>
          </a:p>
          <a:p>
            <a:pPr indent="-317500" lvl="1" marL="914400" rtl="0" algn="l">
              <a:spcBef>
                <a:spcPts val="0"/>
              </a:spcBef>
              <a:spcAft>
                <a:spcPts val="0"/>
              </a:spcAft>
              <a:buSzPts val="1400"/>
              <a:buChar char="➢"/>
            </a:pPr>
            <a:r>
              <a:rPr lang="en"/>
              <a:t>Justification Dossier (JD) for EEE components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133075"/>
            <a:ext cx="4744800" cy="620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Classical Space: Apollo</a:t>
            </a:r>
            <a:endParaRPr/>
          </a:p>
        </p:txBody>
      </p:sp>
      <p:pic>
        <p:nvPicPr>
          <p:cNvPr id="66" name="Google Shape;66;p14"/>
          <p:cNvPicPr preferRelativeResize="0"/>
          <p:nvPr/>
        </p:nvPicPr>
        <p:blipFill rotWithShape="1">
          <a:blip r:embed="rId3">
            <a:alphaModFix/>
          </a:blip>
          <a:srcRect b="0" l="25269" r="14835" t="0"/>
          <a:stretch/>
        </p:blipFill>
        <p:spPr>
          <a:xfrm>
            <a:off x="5233553" y="0"/>
            <a:ext cx="3891681" cy="5066726"/>
          </a:xfrm>
          <a:prstGeom prst="rect">
            <a:avLst/>
          </a:prstGeom>
          <a:noFill/>
          <a:ln>
            <a:noFill/>
          </a:ln>
        </p:spPr>
      </p:pic>
      <p:sp>
        <p:nvSpPr>
          <p:cNvPr id="67" name="Google Shape;67;p14"/>
          <p:cNvSpPr txBox="1"/>
          <p:nvPr/>
        </p:nvSpPr>
        <p:spPr>
          <a:xfrm>
            <a:off x="262650" y="934450"/>
            <a:ext cx="4842900" cy="173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Old Standard TT"/>
                <a:ea typeface="Old Standard TT"/>
                <a:cs typeface="Old Standard TT"/>
                <a:sym typeface="Old Standard TT"/>
              </a:rPr>
              <a:t>Apollo project (1960 - 1973)</a:t>
            </a:r>
            <a:endParaRPr sz="17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 $25.8Bn or $257Bn inflation adjusted</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   *Some discrepancy in this number (15% - 20% estimated)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- 11 crewed missions, moon landing on fifth mission</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 Goal to achieve moon landing and surface exploration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 Additionally, achieve "preeminence in space" for the US</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 Source: </a:t>
            </a:r>
            <a:r>
              <a:rPr lang="en" u="sng">
                <a:solidFill>
                  <a:schemeClr val="hlink"/>
                </a:solidFill>
                <a:latin typeface="Old Standard TT"/>
                <a:ea typeface="Old Standard TT"/>
                <a:cs typeface="Old Standard TT"/>
                <a:sym typeface="Old Standard TT"/>
                <a:hlinkClick r:id="rId4"/>
              </a:rPr>
              <a:t>Apollo by the Numbers</a:t>
            </a:r>
            <a:endParaRPr>
              <a:solidFill>
                <a:schemeClr val="dk1"/>
              </a:solidFill>
              <a:latin typeface="Old Standard TT"/>
              <a:ea typeface="Old Standard TT"/>
              <a:cs typeface="Old Standard TT"/>
              <a:sym typeface="Old Standard TT"/>
            </a:endParaRPr>
          </a:p>
        </p:txBody>
      </p:sp>
      <p:sp>
        <p:nvSpPr>
          <p:cNvPr id="68" name="Google Shape;68;p14"/>
          <p:cNvSpPr txBox="1"/>
          <p:nvPr/>
        </p:nvSpPr>
        <p:spPr>
          <a:xfrm>
            <a:off x="262650" y="3052063"/>
            <a:ext cx="48429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Old Standard TT"/>
                <a:ea typeface="Old Standard TT"/>
                <a:cs typeface="Old Standard TT"/>
                <a:sym typeface="Old Standard TT"/>
              </a:rPr>
              <a:t>Classical Space is characterized by:</a:t>
            </a:r>
            <a:endParaRPr sz="17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700">
                <a:solidFill>
                  <a:schemeClr val="dk1"/>
                </a:solidFill>
                <a:latin typeface="Old Standard TT"/>
                <a:ea typeface="Old Standard TT"/>
                <a:cs typeface="Old Standard TT"/>
                <a:sym typeface="Old Standard TT"/>
              </a:rPr>
              <a:t>- </a:t>
            </a:r>
            <a:r>
              <a:rPr lang="en">
                <a:solidFill>
                  <a:schemeClr val="dk1"/>
                </a:solidFill>
                <a:latin typeface="Old Standard TT"/>
                <a:ea typeface="Old Standard TT"/>
                <a:cs typeface="Old Standard TT"/>
                <a:sym typeface="Old Standard TT"/>
              </a:rPr>
              <a:t>Defense focus and support solely by national agencies and government.</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 Complex, expensive missions with long schedules</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 Production of large, monolithic systems</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a:solidFill>
                  <a:schemeClr val="dk1"/>
                </a:solidFill>
                <a:latin typeface="Old Standard TT"/>
                <a:ea typeface="Old Standard TT"/>
                <a:cs typeface="Old Standard TT"/>
                <a:sym typeface="Old Standard TT"/>
              </a:rPr>
              <a:t>- Focused on </a:t>
            </a:r>
            <a:r>
              <a:rPr b="1" lang="en">
                <a:solidFill>
                  <a:schemeClr val="dk1"/>
                </a:solidFill>
                <a:latin typeface="Old Standard TT"/>
                <a:ea typeface="Old Standard TT"/>
                <a:cs typeface="Old Standard TT"/>
                <a:sym typeface="Old Standard TT"/>
              </a:rPr>
              <a:t>reliability </a:t>
            </a:r>
            <a:r>
              <a:rPr lang="en">
                <a:solidFill>
                  <a:schemeClr val="dk1"/>
                </a:solidFill>
                <a:latin typeface="Old Standard TT"/>
                <a:ea typeface="Old Standard TT"/>
                <a:cs typeface="Old Standard TT"/>
                <a:sym typeface="Old Standard TT"/>
              </a:rPr>
              <a:t>as many missions were manned</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 Frequent deep space exploration - GEO orbit</a:t>
            </a:r>
            <a:endParaRPr>
              <a:solidFill>
                <a:schemeClr val="dk1"/>
              </a:solidFill>
              <a:latin typeface="Old Standard TT"/>
              <a:ea typeface="Old Standard TT"/>
              <a:cs typeface="Old Standard TT"/>
              <a:sym typeface="Old Standard TT"/>
            </a:endParaRPr>
          </a:p>
        </p:txBody>
      </p:sp>
      <p:cxnSp>
        <p:nvCxnSpPr>
          <p:cNvPr id="69" name="Google Shape;69;p14"/>
          <p:cNvCxnSpPr/>
          <p:nvPr/>
        </p:nvCxnSpPr>
        <p:spPr>
          <a:xfrm>
            <a:off x="404304" y="2912100"/>
            <a:ext cx="4360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311700" y="352903"/>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Procurement</a:t>
            </a:r>
            <a:endParaRPr/>
          </a:p>
        </p:txBody>
      </p:sp>
      <p:sp>
        <p:nvSpPr>
          <p:cNvPr id="215" name="Google Shape;215;p32"/>
          <p:cNvSpPr txBox="1"/>
          <p:nvPr>
            <p:ph idx="1" type="body"/>
          </p:nvPr>
        </p:nvSpPr>
        <p:spPr>
          <a:xfrm>
            <a:off x="311700" y="916100"/>
            <a:ext cx="8520600" cy="4099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Suppliers of space components are responsible for ensuring the manufacturer conformance as well as compliance to specified inspections, screening and tests.</a:t>
            </a:r>
            <a:endParaRPr/>
          </a:p>
          <a:p>
            <a:pPr indent="0" lvl="0" marL="0" rtl="0" algn="l">
              <a:spcBef>
                <a:spcPts val="1200"/>
              </a:spcBef>
              <a:spcAft>
                <a:spcPts val="0"/>
              </a:spcAft>
              <a:buNone/>
            </a:pPr>
            <a:r>
              <a:rPr lang="en"/>
              <a:t>  </a:t>
            </a:r>
            <a:endParaRPr/>
          </a:p>
          <a:p>
            <a:pPr indent="-342900" lvl="0" marL="457200" rtl="0" algn="l">
              <a:spcBef>
                <a:spcPts val="1200"/>
              </a:spcBef>
              <a:spcAft>
                <a:spcPts val="0"/>
              </a:spcAft>
              <a:buSzPts val="1800"/>
              <a:buChar char="❖"/>
            </a:pPr>
            <a:r>
              <a:rPr lang="en"/>
              <a:t>Procurement specification</a:t>
            </a:r>
            <a:endParaRPr/>
          </a:p>
          <a:p>
            <a:pPr indent="-317500" lvl="1" marL="914400" rtl="0" algn="l">
              <a:spcBef>
                <a:spcPts val="0"/>
              </a:spcBef>
              <a:spcAft>
                <a:spcPts val="0"/>
              </a:spcAft>
              <a:buSzPts val="1400"/>
              <a:buChar char="➢"/>
            </a:pPr>
            <a:r>
              <a:rPr lang="en"/>
              <a:t>Suppliers must strictly procure according to the defined specification.</a:t>
            </a:r>
            <a:endParaRPr/>
          </a:p>
          <a:p>
            <a:pPr indent="-317500" lvl="1" marL="914400" rtl="0" algn="l">
              <a:spcBef>
                <a:spcPts val="0"/>
              </a:spcBef>
              <a:spcAft>
                <a:spcPts val="0"/>
              </a:spcAft>
              <a:buSzPts val="1400"/>
              <a:buChar char="➢"/>
            </a:pPr>
            <a:r>
              <a:rPr lang="en"/>
              <a:t>Any new specification must go through approval of the customer.</a:t>
            </a:r>
            <a:endParaRPr/>
          </a:p>
          <a:p>
            <a:pPr indent="-342900" lvl="0" marL="457200" rtl="0" algn="l">
              <a:spcBef>
                <a:spcPts val="0"/>
              </a:spcBef>
              <a:spcAft>
                <a:spcPts val="0"/>
              </a:spcAft>
              <a:buSzPts val="1800"/>
              <a:buChar char="❖"/>
            </a:pPr>
            <a:r>
              <a:rPr lang="en"/>
              <a:t>Screening</a:t>
            </a:r>
            <a:endParaRPr/>
          </a:p>
          <a:p>
            <a:pPr indent="-317500" lvl="1" marL="914400" rtl="0" algn="l">
              <a:spcBef>
                <a:spcPts val="0"/>
              </a:spcBef>
              <a:spcAft>
                <a:spcPts val="0"/>
              </a:spcAft>
              <a:buSzPts val="1400"/>
              <a:buChar char="➢"/>
            </a:pPr>
            <a:r>
              <a:rPr lang="en"/>
              <a:t>Definition of series of test for thermal, electrical and physical standards of the component.</a:t>
            </a:r>
            <a:endParaRPr/>
          </a:p>
          <a:p>
            <a:pPr indent="-317500" lvl="1" marL="914400" rtl="0" algn="l">
              <a:spcBef>
                <a:spcPts val="0"/>
              </a:spcBef>
              <a:spcAft>
                <a:spcPts val="0"/>
              </a:spcAft>
              <a:buSzPts val="1400"/>
              <a:buChar char="➢"/>
            </a:pPr>
            <a:r>
              <a:rPr lang="en"/>
              <a:t>Test will be carried out by the manufacturer</a:t>
            </a:r>
            <a:endParaRPr/>
          </a:p>
          <a:p>
            <a:pPr indent="-342900" lvl="0" marL="457200" rtl="0" algn="l">
              <a:spcBef>
                <a:spcPts val="0"/>
              </a:spcBef>
              <a:spcAft>
                <a:spcPts val="0"/>
              </a:spcAft>
              <a:buSzPts val="1800"/>
              <a:buChar char="❖"/>
            </a:pPr>
            <a:r>
              <a:rPr lang="en"/>
              <a:t>Inspections</a:t>
            </a:r>
            <a:endParaRPr/>
          </a:p>
          <a:p>
            <a:pPr indent="-317500" lvl="1" marL="914400" rtl="0" algn="l">
              <a:spcBef>
                <a:spcPts val="0"/>
              </a:spcBef>
              <a:spcAft>
                <a:spcPts val="0"/>
              </a:spcAft>
              <a:buSzPts val="1400"/>
              <a:buChar char="➢"/>
            </a:pPr>
            <a:r>
              <a:rPr lang="en"/>
              <a:t>Performed by supplier at manufacturer site. Additional man hours for manufacturer  and a financial cost for supplier.</a:t>
            </a:r>
            <a:endParaRPr/>
          </a:p>
          <a:p>
            <a:pPr indent="-317500" lvl="1" marL="914400" rtl="0" algn="l">
              <a:spcBef>
                <a:spcPts val="0"/>
              </a:spcBef>
              <a:spcAft>
                <a:spcPts val="0"/>
              </a:spcAft>
              <a:buSzPts val="1400"/>
              <a:buChar char="➢"/>
            </a:pPr>
            <a:r>
              <a:rPr lang="en"/>
              <a:t>Precap: Audit of component before encapsulation</a:t>
            </a:r>
            <a:endParaRPr/>
          </a:p>
          <a:p>
            <a:pPr indent="-317500" lvl="1" marL="914400" rtl="0" algn="l">
              <a:spcBef>
                <a:spcPts val="0"/>
              </a:spcBef>
              <a:spcAft>
                <a:spcPts val="0"/>
              </a:spcAft>
              <a:buSzPts val="1400"/>
              <a:buChar char="➢"/>
            </a:pPr>
            <a:r>
              <a:rPr lang="en"/>
              <a:t>Lot acceptance: After encapsulation, when Lot is serialized with ID</a:t>
            </a:r>
            <a:endParaRPr/>
          </a:p>
          <a:p>
            <a:pPr indent="-317500" lvl="1" marL="914400" rtl="0" algn="l">
              <a:spcBef>
                <a:spcPts val="0"/>
              </a:spcBef>
              <a:spcAft>
                <a:spcPts val="0"/>
              </a:spcAft>
              <a:buSzPts val="1400"/>
              <a:buChar char="➢"/>
            </a:pPr>
            <a:r>
              <a:rPr lang="en"/>
              <a:t>Buy-Off: final inspection before shipping to supplier</a:t>
            </a:r>
            <a:endParaRPr/>
          </a:p>
          <a:p>
            <a:pPr indent="-317500" lvl="1" marL="914400" rtl="0" algn="l">
              <a:spcBef>
                <a:spcPts val="0"/>
              </a:spcBef>
              <a:spcAft>
                <a:spcPts val="0"/>
              </a:spcAft>
              <a:buSzPts val="1400"/>
              <a:buChar char="➢"/>
            </a:pPr>
            <a:r>
              <a:rPr lang="en"/>
              <a:t>Incoming Inspection: First inspection at supplier site after components are delivered.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311700" y="16865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Testing</a:t>
            </a:r>
            <a:endParaRPr/>
          </a:p>
        </p:txBody>
      </p:sp>
      <p:sp>
        <p:nvSpPr>
          <p:cNvPr id="221" name="Google Shape;221;p33"/>
          <p:cNvSpPr txBox="1"/>
          <p:nvPr>
            <p:ph idx="1" type="body"/>
          </p:nvPr>
        </p:nvSpPr>
        <p:spPr>
          <a:xfrm>
            <a:off x="311700" y="781850"/>
            <a:ext cx="5512500" cy="4095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Tests are performed per lot. The number of samples increase with COTS components.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Radiation testing</a:t>
            </a:r>
            <a:endParaRPr/>
          </a:p>
          <a:p>
            <a:pPr indent="-317500" lvl="1" marL="914400" rtl="0" algn="l">
              <a:spcBef>
                <a:spcPts val="0"/>
              </a:spcBef>
              <a:spcAft>
                <a:spcPts val="0"/>
              </a:spcAft>
              <a:buSzPts val="1400"/>
              <a:buChar char="➢"/>
            </a:pPr>
            <a:r>
              <a:rPr lang="en"/>
              <a:t>Overall TID (total ionising dose) testing as well as SEE (single dose) testing</a:t>
            </a:r>
            <a:endParaRPr/>
          </a:p>
          <a:p>
            <a:pPr indent="-317500" lvl="1" marL="914400" rtl="0" algn="l">
              <a:spcBef>
                <a:spcPts val="0"/>
              </a:spcBef>
              <a:spcAft>
                <a:spcPts val="0"/>
              </a:spcAft>
              <a:buSzPts val="1400"/>
              <a:buChar char="➢"/>
            </a:pPr>
            <a:r>
              <a:rPr lang="en"/>
              <a:t>Incredibly expensive and hard to secure test chambers</a:t>
            </a:r>
            <a:endParaRPr/>
          </a:p>
          <a:p>
            <a:pPr indent="-342900" lvl="0" marL="457200" rtl="0" algn="l">
              <a:spcBef>
                <a:spcPts val="0"/>
              </a:spcBef>
              <a:spcAft>
                <a:spcPts val="0"/>
              </a:spcAft>
              <a:buSzPts val="1800"/>
              <a:buChar char="❖"/>
            </a:pPr>
            <a:r>
              <a:rPr lang="en"/>
              <a:t>Destructive Physical Analysis (DPA)</a:t>
            </a:r>
            <a:endParaRPr/>
          </a:p>
          <a:p>
            <a:pPr indent="-317500" lvl="1" marL="914400" rtl="0" algn="l">
              <a:spcBef>
                <a:spcPts val="0"/>
              </a:spcBef>
              <a:spcAft>
                <a:spcPts val="0"/>
              </a:spcAft>
              <a:buSzPts val="1400"/>
              <a:buChar char="➢"/>
            </a:pPr>
            <a:r>
              <a:rPr lang="en"/>
              <a:t>Test which end in the physical destruction of the component</a:t>
            </a:r>
            <a:endParaRPr/>
          </a:p>
          <a:p>
            <a:pPr indent="-317500" lvl="1" marL="914400" rtl="0" algn="l">
              <a:spcBef>
                <a:spcPts val="0"/>
              </a:spcBef>
              <a:spcAft>
                <a:spcPts val="0"/>
              </a:spcAft>
              <a:buSzPts val="1400"/>
              <a:buChar char="➢"/>
            </a:pPr>
            <a:r>
              <a:rPr lang="en"/>
              <a:t>Must be calculated into procurement quantity</a:t>
            </a:r>
            <a:endParaRPr/>
          </a:p>
          <a:p>
            <a:pPr indent="-342900" lvl="0" marL="457200" rtl="0" algn="l">
              <a:spcBef>
                <a:spcPts val="0"/>
              </a:spcBef>
              <a:spcAft>
                <a:spcPts val="0"/>
              </a:spcAft>
              <a:buSzPts val="1800"/>
              <a:buChar char="❖"/>
            </a:pPr>
            <a:r>
              <a:rPr lang="en"/>
              <a:t>Relifing </a:t>
            </a:r>
            <a:endParaRPr/>
          </a:p>
          <a:p>
            <a:pPr indent="-317500" lvl="1" marL="914400" rtl="0" algn="l">
              <a:spcBef>
                <a:spcPts val="0"/>
              </a:spcBef>
              <a:spcAft>
                <a:spcPts val="0"/>
              </a:spcAft>
              <a:buSzPts val="1400"/>
              <a:buChar char="➢"/>
            </a:pPr>
            <a:r>
              <a:rPr lang="en"/>
              <a:t>Ensure longevity of stored components</a:t>
            </a:r>
            <a:endParaRPr/>
          </a:p>
          <a:p>
            <a:pPr indent="-317500" lvl="1" marL="914400" rtl="0" algn="l">
              <a:spcBef>
                <a:spcPts val="0"/>
              </a:spcBef>
              <a:spcAft>
                <a:spcPts val="0"/>
              </a:spcAft>
              <a:buSzPts val="1400"/>
              <a:buChar char="➢"/>
            </a:pPr>
            <a:r>
              <a:rPr lang="en"/>
              <a:t>Must ensure there are no PCNs or alerts with associated date code when using the component</a:t>
            </a:r>
            <a:endParaRPr/>
          </a:p>
        </p:txBody>
      </p:sp>
      <p:pic>
        <p:nvPicPr>
          <p:cNvPr descr="2000 | Futurama Wiki | Fandom" id="222" name="Google Shape;222;p33"/>
          <p:cNvPicPr preferRelativeResize="0"/>
          <p:nvPr/>
        </p:nvPicPr>
        <p:blipFill>
          <a:blip r:embed="rId3">
            <a:alphaModFix/>
          </a:blip>
          <a:stretch>
            <a:fillRect/>
          </a:stretch>
        </p:blipFill>
        <p:spPr>
          <a:xfrm>
            <a:off x="6424604" y="3514239"/>
            <a:ext cx="1817600" cy="1363200"/>
          </a:xfrm>
          <a:prstGeom prst="rect">
            <a:avLst/>
          </a:prstGeom>
          <a:noFill/>
          <a:ln>
            <a:noFill/>
          </a:ln>
        </p:spPr>
      </p:pic>
      <p:pic>
        <p:nvPicPr>
          <p:cNvPr id="223" name="Google Shape;223;p33"/>
          <p:cNvPicPr preferRelativeResize="0"/>
          <p:nvPr/>
        </p:nvPicPr>
        <p:blipFill>
          <a:blip r:embed="rId4">
            <a:alphaModFix/>
          </a:blip>
          <a:stretch>
            <a:fillRect/>
          </a:stretch>
        </p:blipFill>
        <p:spPr>
          <a:xfrm>
            <a:off x="6462800" y="1261752"/>
            <a:ext cx="1741200" cy="1672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311700" y="2926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SCM for Automotive</a:t>
            </a:r>
            <a:endParaRPr/>
          </a:p>
        </p:txBody>
      </p:sp>
      <p:sp>
        <p:nvSpPr>
          <p:cNvPr id="229" name="Google Shape;229;p34"/>
          <p:cNvSpPr/>
          <p:nvPr/>
        </p:nvSpPr>
        <p:spPr>
          <a:xfrm>
            <a:off x="700375" y="2655900"/>
            <a:ext cx="7810500" cy="20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230" name="Google Shape;230;p34"/>
          <p:cNvPicPr preferRelativeResize="0"/>
          <p:nvPr/>
        </p:nvPicPr>
        <p:blipFill>
          <a:blip r:embed="rId3">
            <a:alphaModFix/>
          </a:blip>
          <a:stretch>
            <a:fillRect/>
          </a:stretch>
        </p:blipFill>
        <p:spPr>
          <a:xfrm>
            <a:off x="2587075" y="2893388"/>
            <a:ext cx="547974" cy="547974"/>
          </a:xfrm>
          <a:prstGeom prst="rect">
            <a:avLst/>
          </a:prstGeom>
          <a:noFill/>
          <a:ln>
            <a:noFill/>
          </a:ln>
        </p:spPr>
      </p:pic>
      <p:sp>
        <p:nvSpPr>
          <p:cNvPr id="231" name="Google Shape;231;p34"/>
          <p:cNvSpPr txBox="1"/>
          <p:nvPr/>
        </p:nvSpPr>
        <p:spPr>
          <a:xfrm rot="-5400000">
            <a:off x="-70575" y="1528200"/>
            <a:ext cx="984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Old Standard TT"/>
                <a:ea typeface="Old Standard TT"/>
                <a:cs typeface="Old Standard TT"/>
                <a:sym typeface="Old Standard TT"/>
              </a:rPr>
              <a:t>Process</a:t>
            </a:r>
            <a:endParaRPr sz="1600">
              <a:solidFill>
                <a:schemeClr val="dk1"/>
              </a:solidFill>
              <a:latin typeface="Old Standard TT"/>
              <a:ea typeface="Old Standard TT"/>
              <a:cs typeface="Old Standard TT"/>
              <a:sym typeface="Old Standard TT"/>
            </a:endParaRPr>
          </a:p>
        </p:txBody>
      </p:sp>
      <p:pic>
        <p:nvPicPr>
          <p:cNvPr id="232" name="Google Shape;232;p34"/>
          <p:cNvPicPr preferRelativeResize="0"/>
          <p:nvPr/>
        </p:nvPicPr>
        <p:blipFill>
          <a:blip r:embed="rId4">
            <a:alphaModFix/>
          </a:blip>
          <a:stretch>
            <a:fillRect/>
          </a:stretch>
        </p:blipFill>
        <p:spPr>
          <a:xfrm>
            <a:off x="835725" y="2859837"/>
            <a:ext cx="871000" cy="711725"/>
          </a:xfrm>
          <a:prstGeom prst="rect">
            <a:avLst/>
          </a:prstGeom>
          <a:noFill/>
          <a:ln>
            <a:noFill/>
          </a:ln>
        </p:spPr>
      </p:pic>
      <p:sp>
        <p:nvSpPr>
          <p:cNvPr id="233" name="Google Shape;233;p34"/>
          <p:cNvSpPr txBox="1"/>
          <p:nvPr/>
        </p:nvSpPr>
        <p:spPr>
          <a:xfrm>
            <a:off x="653800" y="1705525"/>
            <a:ext cx="1344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Manufacturers source raw materials from foundries</a:t>
            </a:r>
            <a:endParaRPr sz="1100">
              <a:solidFill>
                <a:schemeClr val="dk1"/>
              </a:solidFill>
              <a:latin typeface="Old Standard TT"/>
              <a:ea typeface="Old Standard TT"/>
              <a:cs typeface="Old Standard TT"/>
              <a:sym typeface="Old Standard TT"/>
            </a:endParaRPr>
          </a:p>
        </p:txBody>
      </p:sp>
      <p:pic>
        <p:nvPicPr>
          <p:cNvPr id="234" name="Google Shape;234;p34"/>
          <p:cNvPicPr preferRelativeResize="0"/>
          <p:nvPr/>
        </p:nvPicPr>
        <p:blipFill>
          <a:blip r:embed="rId5">
            <a:alphaModFix/>
          </a:blip>
          <a:stretch>
            <a:fillRect/>
          </a:stretch>
        </p:blipFill>
        <p:spPr>
          <a:xfrm>
            <a:off x="7847175" y="2928825"/>
            <a:ext cx="789625" cy="789625"/>
          </a:xfrm>
          <a:prstGeom prst="rect">
            <a:avLst/>
          </a:prstGeom>
          <a:noFill/>
          <a:ln>
            <a:noFill/>
          </a:ln>
        </p:spPr>
      </p:pic>
      <p:sp>
        <p:nvSpPr>
          <p:cNvPr id="235" name="Google Shape;235;p34"/>
          <p:cNvSpPr txBox="1"/>
          <p:nvPr/>
        </p:nvSpPr>
        <p:spPr>
          <a:xfrm>
            <a:off x="2254000" y="2086525"/>
            <a:ext cx="1344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Produce a sample of the </a:t>
            </a:r>
            <a:r>
              <a:rPr lang="en" sz="1100">
                <a:solidFill>
                  <a:schemeClr val="dk1"/>
                </a:solidFill>
                <a:latin typeface="Old Standard TT"/>
                <a:ea typeface="Old Standard TT"/>
                <a:cs typeface="Old Standard TT"/>
                <a:sym typeface="Old Standard TT"/>
              </a:rPr>
              <a:t>component</a:t>
            </a:r>
            <a:r>
              <a:rPr lang="en" sz="1100">
                <a:solidFill>
                  <a:schemeClr val="dk1"/>
                </a:solidFill>
                <a:latin typeface="Old Standard TT"/>
                <a:ea typeface="Old Standard TT"/>
                <a:cs typeface="Old Standard TT"/>
                <a:sym typeface="Old Standard TT"/>
              </a:rPr>
              <a:t> </a:t>
            </a:r>
            <a:endParaRPr sz="1100">
              <a:solidFill>
                <a:schemeClr val="dk1"/>
              </a:solidFill>
              <a:latin typeface="Old Standard TT"/>
              <a:ea typeface="Old Standard TT"/>
              <a:cs typeface="Old Standard TT"/>
              <a:sym typeface="Old Standard TT"/>
            </a:endParaRPr>
          </a:p>
        </p:txBody>
      </p:sp>
      <p:sp>
        <p:nvSpPr>
          <p:cNvPr id="236" name="Google Shape;236;p34"/>
          <p:cNvSpPr txBox="1"/>
          <p:nvPr/>
        </p:nvSpPr>
        <p:spPr>
          <a:xfrm>
            <a:off x="2215900" y="3597825"/>
            <a:ext cx="14331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Production process, failure management, test certifications and statistical control methods recorded in PPAP.</a:t>
            </a:r>
            <a:endParaRPr sz="1100">
              <a:solidFill>
                <a:schemeClr val="dk1"/>
              </a:solidFill>
              <a:latin typeface="Old Standard TT"/>
              <a:ea typeface="Old Standard TT"/>
              <a:cs typeface="Old Standard TT"/>
              <a:sym typeface="Old Standard TT"/>
            </a:endParaRPr>
          </a:p>
        </p:txBody>
      </p:sp>
      <p:sp>
        <p:nvSpPr>
          <p:cNvPr id="237" name="Google Shape;237;p34"/>
          <p:cNvSpPr txBox="1"/>
          <p:nvPr/>
        </p:nvSpPr>
        <p:spPr>
          <a:xfrm>
            <a:off x="3496600" y="943525"/>
            <a:ext cx="1866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Automotive companies review several PPAPs and select the best one</a:t>
            </a:r>
            <a:endParaRPr sz="1100">
              <a:solidFill>
                <a:schemeClr val="dk1"/>
              </a:solidFill>
              <a:latin typeface="Old Standard TT"/>
              <a:ea typeface="Old Standard TT"/>
              <a:cs typeface="Old Standard TT"/>
              <a:sym typeface="Old Standard TT"/>
            </a:endParaRPr>
          </a:p>
        </p:txBody>
      </p:sp>
      <p:cxnSp>
        <p:nvCxnSpPr>
          <p:cNvPr id="238" name="Google Shape;238;p34"/>
          <p:cNvCxnSpPr/>
          <p:nvPr/>
        </p:nvCxnSpPr>
        <p:spPr>
          <a:xfrm flipH="1">
            <a:off x="4262075" y="1628200"/>
            <a:ext cx="2400" cy="1366800"/>
          </a:xfrm>
          <a:prstGeom prst="straightConnector1">
            <a:avLst/>
          </a:prstGeom>
          <a:noFill/>
          <a:ln cap="flat" cmpd="sng" w="28575">
            <a:solidFill>
              <a:srgbClr val="CC0000"/>
            </a:solidFill>
            <a:prstDash val="solid"/>
            <a:round/>
            <a:headEnd len="med" w="med" type="none"/>
            <a:tailEnd len="med" w="med" type="none"/>
          </a:ln>
        </p:spPr>
      </p:cxnSp>
      <p:sp>
        <p:nvSpPr>
          <p:cNvPr id="239" name="Google Shape;239;p34"/>
          <p:cNvSpPr txBox="1"/>
          <p:nvPr/>
        </p:nvSpPr>
        <p:spPr>
          <a:xfrm>
            <a:off x="4868100" y="1531950"/>
            <a:ext cx="2286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Manufacturers produce the component in the magnitude of millions. </a:t>
            </a:r>
            <a:endParaRPr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Current statistical methods ensure failure rates of under 10 ppm!</a:t>
            </a:r>
            <a:endParaRPr sz="1100">
              <a:solidFill>
                <a:schemeClr val="dk1"/>
              </a:solidFill>
              <a:latin typeface="Old Standard TT"/>
              <a:ea typeface="Old Standard TT"/>
              <a:cs typeface="Old Standard TT"/>
              <a:sym typeface="Old Standard TT"/>
            </a:endParaRPr>
          </a:p>
        </p:txBody>
      </p:sp>
      <p:sp>
        <p:nvSpPr>
          <p:cNvPr id="240" name="Google Shape;240;p34"/>
          <p:cNvSpPr txBox="1"/>
          <p:nvPr/>
        </p:nvSpPr>
        <p:spPr>
          <a:xfrm>
            <a:off x="4715700" y="3817950"/>
            <a:ext cx="21909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Lot number and week code</a:t>
            </a:r>
            <a:r>
              <a:rPr b="1" lang="en" sz="1100">
                <a:solidFill>
                  <a:srgbClr val="CC0000"/>
                </a:solidFill>
                <a:latin typeface="Old Standard TT"/>
                <a:ea typeface="Old Standard TT"/>
                <a:cs typeface="Old Standard TT"/>
                <a:sym typeface="Old Standard TT"/>
              </a:rPr>
              <a:t> </a:t>
            </a:r>
            <a:r>
              <a:rPr lang="en" sz="1100">
                <a:solidFill>
                  <a:schemeClr val="dk1"/>
                </a:solidFill>
                <a:latin typeface="Old Standard TT"/>
                <a:ea typeface="Old Standard TT"/>
                <a:cs typeface="Old Standard TT"/>
                <a:sym typeface="Old Standard TT"/>
              </a:rPr>
              <a:t>is combined into a </a:t>
            </a:r>
            <a:r>
              <a:rPr b="1" lang="en" sz="1100">
                <a:solidFill>
                  <a:srgbClr val="CC0000"/>
                </a:solidFill>
                <a:latin typeface="Old Standard TT"/>
                <a:ea typeface="Old Standard TT"/>
                <a:cs typeface="Old Standard TT"/>
                <a:sym typeface="Old Standard TT"/>
              </a:rPr>
              <a:t>trace code</a:t>
            </a:r>
            <a:r>
              <a:rPr lang="en" sz="1100">
                <a:solidFill>
                  <a:schemeClr val="dk1"/>
                </a:solidFill>
                <a:latin typeface="Old Standard TT"/>
                <a:ea typeface="Old Standard TT"/>
                <a:cs typeface="Old Standard TT"/>
                <a:sym typeface="Old Standard TT"/>
              </a:rPr>
              <a:t>. Not unique!</a:t>
            </a:r>
            <a:endParaRPr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100">
                <a:solidFill>
                  <a:schemeClr val="dk1"/>
                </a:solidFill>
                <a:latin typeface="Old Standard TT"/>
                <a:ea typeface="Old Standard TT"/>
                <a:cs typeface="Old Standard TT"/>
                <a:sym typeface="Old Standard TT"/>
              </a:rPr>
              <a:t>All tests carried out on a reel is detailed in the PPAP.</a:t>
            </a:r>
            <a:endParaRPr sz="1800">
              <a:solidFill>
                <a:schemeClr val="dk1"/>
              </a:solidFill>
              <a:latin typeface="Old Standard TT"/>
              <a:ea typeface="Old Standard TT"/>
              <a:cs typeface="Old Standard TT"/>
              <a:sym typeface="Old Standard TT"/>
            </a:endParaRPr>
          </a:p>
        </p:txBody>
      </p:sp>
      <p:sp>
        <p:nvSpPr>
          <p:cNvPr id="241" name="Google Shape;241;p34"/>
          <p:cNvSpPr txBox="1"/>
          <p:nvPr/>
        </p:nvSpPr>
        <p:spPr>
          <a:xfrm>
            <a:off x="7078000" y="1095925"/>
            <a:ext cx="1866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solidFill>
                  <a:schemeClr val="dk1"/>
                </a:solidFill>
                <a:latin typeface="Old Standard TT"/>
                <a:ea typeface="Old Standard TT"/>
                <a:cs typeface="Old Standard TT"/>
                <a:sym typeface="Old Standard TT"/>
              </a:rPr>
              <a:t>Small orders may only be made through distributors.</a:t>
            </a:r>
            <a:endParaRPr sz="1100">
              <a:solidFill>
                <a:schemeClr val="dk1"/>
              </a:solidFill>
              <a:latin typeface="Old Standard TT"/>
              <a:ea typeface="Old Standard TT"/>
              <a:cs typeface="Old Standard TT"/>
              <a:sym typeface="Old Standard TT"/>
            </a:endParaRPr>
          </a:p>
        </p:txBody>
      </p:sp>
      <p:sp>
        <p:nvSpPr>
          <p:cNvPr id="242" name="Google Shape;242;p34"/>
          <p:cNvSpPr txBox="1"/>
          <p:nvPr/>
        </p:nvSpPr>
        <p:spPr>
          <a:xfrm>
            <a:off x="7001700" y="3741750"/>
            <a:ext cx="2190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CC0000"/>
                </a:solidFill>
                <a:latin typeface="Old Standard TT"/>
                <a:ea typeface="Old Standard TT"/>
                <a:cs typeface="Old Standard TT"/>
                <a:sym typeface="Old Standard TT"/>
              </a:rPr>
              <a:t>A </a:t>
            </a:r>
            <a:r>
              <a:rPr b="1" lang="en" sz="1100">
                <a:solidFill>
                  <a:srgbClr val="CC0000"/>
                </a:solidFill>
                <a:latin typeface="Old Standard TT"/>
                <a:ea typeface="Old Standard TT"/>
                <a:cs typeface="Old Standard TT"/>
                <a:sym typeface="Old Standard TT"/>
              </a:rPr>
              <a:t>Datasheet </a:t>
            </a:r>
            <a:r>
              <a:rPr lang="en" sz="1100">
                <a:solidFill>
                  <a:schemeClr val="dk1"/>
                </a:solidFill>
                <a:latin typeface="Old Standard TT"/>
                <a:ea typeface="Old Standard TT"/>
                <a:cs typeface="Old Standard TT"/>
                <a:sym typeface="Old Standard TT"/>
              </a:rPr>
              <a:t>is available publicly or requires an additional payment.</a:t>
            </a:r>
            <a:endParaRPr sz="1800">
              <a:solidFill>
                <a:schemeClr val="dk1"/>
              </a:solidFill>
              <a:latin typeface="Old Standard TT"/>
              <a:ea typeface="Old Standard TT"/>
              <a:cs typeface="Old Standard TT"/>
              <a:sym typeface="Old Standard TT"/>
            </a:endParaRPr>
          </a:p>
        </p:txBody>
      </p:sp>
      <p:sp>
        <p:nvSpPr>
          <p:cNvPr id="243" name="Google Shape;243;p34"/>
          <p:cNvSpPr txBox="1"/>
          <p:nvPr/>
        </p:nvSpPr>
        <p:spPr>
          <a:xfrm rot="-5400000">
            <a:off x="-41100" y="3777575"/>
            <a:ext cx="984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Old Standard TT"/>
                <a:ea typeface="Old Standard TT"/>
                <a:cs typeface="Old Standard TT"/>
                <a:sym typeface="Old Standard TT"/>
              </a:rPr>
              <a:t>PPAP</a:t>
            </a:r>
            <a:endParaRPr sz="1600">
              <a:solidFill>
                <a:schemeClr val="dk1"/>
              </a:solidFill>
              <a:latin typeface="Old Standard TT"/>
              <a:ea typeface="Old Standard TT"/>
              <a:cs typeface="Old Standard TT"/>
              <a:sym typeface="Old Standard TT"/>
            </a:endParaRPr>
          </a:p>
        </p:txBody>
      </p:sp>
      <p:sp>
        <p:nvSpPr>
          <p:cNvPr id="244" name="Google Shape;244;p34"/>
          <p:cNvSpPr txBox="1"/>
          <p:nvPr/>
        </p:nvSpPr>
        <p:spPr>
          <a:xfrm>
            <a:off x="678325" y="3754650"/>
            <a:ext cx="1194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Old Standard TT"/>
                <a:ea typeface="Old Standard TT"/>
                <a:cs typeface="Old Standard TT"/>
                <a:sym typeface="Old Standard TT"/>
              </a:rPr>
              <a:t>RoHS or other certification</a:t>
            </a:r>
            <a:endParaRPr sz="1500">
              <a:solidFill>
                <a:schemeClr val="dk1"/>
              </a:solidFill>
              <a:latin typeface="Old Standard TT"/>
              <a:ea typeface="Old Standard TT"/>
              <a:cs typeface="Old Standard TT"/>
              <a:sym typeface="Old Standard TT"/>
            </a:endParaRPr>
          </a:p>
        </p:txBody>
      </p:sp>
      <p:pic>
        <p:nvPicPr>
          <p:cNvPr id="245" name="Google Shape;245;p34"/>
          <p:cNvPicPr preferRelativeResize="0"/>
          <p:nvPr/>
        </p:nvPicPr>
        <p:blipFill>
          <a:blip r:embed="rId6">
            <a:alphaModFix/>
          </a:blip>
          <a:stretch>
            <a:fillRect/>
          </a:stretch>
        </p:blipFill>
        <p:spPr>
          <a:xfrm>
            <a:off x="5295900" y="2858450"/>
            <a:ext cx="1052834" cy="789625"/>
          </a:xfrm>
          <a:prstGeom prst="rect">
            <a:avLst/>
          </a:prstGeom>
          <a:noFill/>
          <a:ln>
            <a:noFill/>
          </a:ln>
        </p:spPr>
      </p:pic>
      <p:cxnSp>
        <p:nvCxnSpPr>
          <p:cNvPr id="246" name="Google Shape;246;p34"/>
          <p:cNvCxnSpPr/>
          <p:nvPr/>
        </p:nvCxnSpPr>
        <p:spPr>
          <a:xfrm flipH="1">
            <a:off x="8148275" y="1628200"/>
            <a:ext cx="2400" cy="1366800"/>
          </a:xfrm>
          <a:prstGeom prst="straightConnector1">
            <a:avLst/>
          </a:prstGeom>
          <a:noFill/>
          <a:ln cap="flat" cmpd="sng" w="28575">
            <a:solidFill>
              <a:srgbClr val="CC0000"/>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311700" y="308954"/>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ECSS-Q-ST-60-13C: Gold standard of COTS</a:t>
            </a:r>
            <a:endParaRPr/>
          </a:p>
        </p:txBody>
      </p:sp>
      <p:pic>
        <p:nvPicPr>
          <p:cNvPr id="252" name="Google Shape;252;p35"/>
          <p:cNvPicPr preferRelativeResize="0"/>
          <p:nvPr/>
        </p:nvPicPr>
        <p:blipFill>
          <a:blip r:embed="rId3">
            <a:alphaModFix/>
          </a:blip>
          <a:stretch>
            <a:fillRect/>
          </a:stretch>
        </p:blipFill>
        <p:spPr>
          <a:xfrm>
            <a:off x="373126" y="1292530"/>
            <a:ext cx="5026601" cy="3063100"/>
          </a:xfrm>
          <a:prstGeom prst="rect">
            <a:avLst/>
          </a:prstGeom>
          <a:noFill/>
          <a:ln>
            <a:noFill/>
          </a:ln>
        </p:spPr>
      </p:pic>
      <p:sp>
        <p:nvSpPr>
          <p:cNvPr id="253" name="Google Shape;253;p35"/>
          <p:cNvSpPr txBox="1"/>
          <p:nvPr/>
        </p:nvSpPr>
        <p:spPr>
          <a:xfrm>
            <a:off x="5501725" y="1207825"/>
            <a:ext cx="34341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A tradeoff between risk and assurance. </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Class 1 offers lowest risk and highest assurance while Class 3 is high risk and low assurance.</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Sliding scale of component evaluation, required documentation, screening methodologies and testing practices</a:t>
            </a:r>
            <a:endParaRPr sz="1800">
              <a:solidFill>
                <a:schemeClr val="dk1"/>
              </a:solidFill>
              <a:latin typeface="Old Standard TT"/>
              <a:ea typeface="Old Standard TT"/>
              <a:cs typeface="Old Standard TT"/>
              <a:sym typeface="Old Standard TT"/>
            </a:endParaRPr>
          </a:p>
        </p:txBody>
      </p:sp>
      <p:sp>
        <p:nvSpPr>
          <p:cNvPr id="254" name="Google Shape;254;p35"/>
          <p:cNvSpPr txBox="1"/>
          <p:nvPr/>
        </p:nvSpPr>
        <p:spPr>
          <a:xfrm>
            <a:off x="1079850" y="4511050"/>
            <a:ext cx="23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Old Standard TT"/>
                <a:ea typeface="Old Standard TT"/>
                <a:cs typeface="Old Standard TT"/>
                <a:sym typeface="Old Standard TT"/>
              </a:rPr>
              <a:t>No radiation? Woah!</a:t>
            </a:r>
            <a:endParaRPr>
              <a:solidFill>
                <a:srgbClr val="CC0000"/>
              </a:solidFill>
              <a:latin typeface="Old Standard TT"/>
              <a:ea typeface="Old Standard TT"/>
              <a:cs typeface="Old Standard TT"/>
              <a:sym typeface="Old Standard T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1402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New Space: Starlink</a:t>
            </a:r>
            <a:endParaRPr/>
          </a:p>
        </p:txBody>
      </p:sp>
      <p:pic>
        <p:nvPicPr>
          <p:cNvPr id="75" name="Google Shape;75;p15"/>
          <p:cNvPicPr preferRelativeResize="0"/>
          <p:nvPr/>
        </p:nvPicPr>
        <p:blipFill rotWithShape="1">
          <a:blip r:embed="rId3">
            <a:alphaModFix/>
          </a:blip>
          <a:srcRect b="20248" l="20263" r="13816" t="27033"/>
          <a:stretch/>
        </p:blipFill>
        <p:spPr>
          <a:xfrm>
            <a:off x="0" y="2988865"/>
            <a:ext cx="3655725" cy="1755749"/>
          </a:xfrm>
          <a:prstGeom prst="rect">
            <a:avLst/>
          </a:prstGeom>
          <a:noFill/>
          <a:ln>
            <a:noFill/>
          </a:ln>
        </p:spPr>
      </p:pic>
      <p:sp>
        <p:nvSpPr>
          <p:cNvPr id="76" name="Google Shape;76;p15"/>
          <p:cNvSpPr txBox="1"/>
          <p:nvPr/>
        </p:nvSpPr>
        <p:spPr>
          <a:xfrm>
            <a:off x="4053900" y="2805900"/>
            <a:ext cx="4842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Old Standard TT"/>
                <a:ea typeface="Old Standard TT"/>
                <a:cs typeface="Old Standard TT"/>
                <a:sym typeface="Old Standard TT"/>
              </a:rPr>
              <a:t>A new era of space since early 2000s:</a:t>
            </a:r>
            <a:endParaRPr sz="17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 Decentralizing space, space travel for all, many startups offering space-as-a-service.</a:t>
            </a:r>
            <a:endParaRPr sz="13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 Short schedules, frequent launches, short missions</a:t>
            </a:r>
            <a:endParaRPr sz="13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 Constellations like Starlink, composed of SmallSat or CubeSat nodes </a:t>
            </a:r>
            <a:endParaRPr sz="13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 Unmanned, low orbit  (LEO orbit)</a:t>
            </a:r>
            <a:endParaRPr sz="13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 Focused on </a:t>
            </a:r>
            <a:r>
              <a:rPr b="1" lang="en" sz="1300">
                <a:solidFill>
                  <a:schemeClr val="dk1"/>
                </a:solidFill>
                <a:latin typeface="Old Standard TT"/>
                <a:ea typeface="Old Standard TT"/>
                <a:cs typeface="Old Standard TT"/>
                <a:sym typeface="Old Standard TT"/>
              </a:rPr>
              <a:t>cost and speed</a:t>
            </a:r>
            <a:endParaRPr b="1" sz="1300">
              <a:solidFill>
                <a:schemeClr val="dk1"/>
              </a:solidFill>
              <a:latin typeface="Old Standard TT"/>
              <a:ea typeface="Old Standard TT"/>
              <a:cs typeface="Old Standard TT"/>
              <a:sym typeface="Old Standard TT"/>
            </a:endParaRPr>
          </a:p>
        </p:txBody>
      </p:sp>
      <p:pic>
        <p:nvPicPr>
          <p:cNvPr id="77" name="Google Shape;77;p15"/>
          <p:cNvPicPr preferRelativeResize="0"/>
          <p:nvPr/>
        </p:nvPicPr>
        <p:blipFill>
          <a:blip r:embed="rId4">
            <a:alphaModFix/>
          </a:blip>
          <a:stretch>
            <a:fillRect/>
          </a:stretch>
        </p:blipFill>
        <p:spPr>
          <a:xfrm>
            <a:off x="0" y="753425"/>
            <a:ext cx="3655715" cy="2047200"/>
          </a:xfrm>
          <a:prstGeom prst="rect">
            <a:avLst/>
          </a:prstGeom>
          <a:noFill/>
          <a:ln>
            <a:noFill/>
          </a:ln>
        </p:spPr>
      </p:pic>
      <p:sp>
        <p:nvSpPr>
          <p:cNvPr id="78" name="Google Shape;78;p15"/>
          <p:cNvSpPr txBox="1"/>
          <p:nvPr/>
        </p:nvSpPr>
        <p:spPr>
          <a:xfrm>
            <a:off x="4144885" y="655240"/>
            <a:ext cx="48429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Old Standard TT"/>
                <a:ea typeface="Old Standard TT"/>
                <a:cs typeface="Old Standard TT"/>
                <a:sym typeface="Old Standard TT"/>
              </a:rPr>
              <a:t>Starlink (2015 - ):</a:t>
            </a:r>
            <a:endParaRPr sz="17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 Goal to bring internet to all</a:t>
            </a:r>
            <a:endParaRPr sz="13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 Frequent launches, more than 9700 satellites launched</a:t>
            </a:r>
            <a:endParaRPr sz="13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 Orbit approx 550km  (LEO orbit)</a:t>
            </a:r>
            <a:endParaRPr sz="13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 A large constellation of repeated units</a:t>
            </a:r>
            <a:endParaRPr sz="13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 Launched by Falcon 9, claim of reusability</a:t>
            </a:r>
            <a:endParaRPr sz="1300">
              <a:solidFill>
                <a:schemeClr val="dk1"/>
              </a:solidFill>
              <a:latin typeface="Old Standard TT"/>
              <a:ea typeface="Old Standard TT"/>
              <a:cs typeface="Old Standard TT"/>
              <a:sym typeface="Old Standard TT"/>
            </a:endParaRPr>
          </a:p>
        </p:txBody>
      </p:sp>
      <p:cxnSp>
        <p:nvCxnSpPr>
          <p:cNvPr id="79" name="Google Shape;79;p15"/>
          <p:cNvCxnSpPr/>
          <p:nvPr/>
        </p:nvCxnSpPr>
        <p:spPr>
          <a:xfrm>
            <a:off x="4150608" y="2525697"/>
            <a:ext cx="4360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368256"/>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new way of doing business</a:t>
            </a:r>
            <a:endParaRPr/>
          </a:p>
        </p:txBody>
      </p:sp>
      <p:sp>
        <p:nvSpPr>
          <p:cNvPr id="85" name="Google Shape;85;p16"/>
          <p:cNvSpPr txBox="1"/>
          <p:nvPr/>
        </p:nvSpPr>
        <p:spPr>
          <a:xfrm>
            <a:off x="690000" y="1455750"/>
            <a:ext cx="77640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solidFill>
                  <a:schemeClr val="dk1"/>
                </a:solidFill>
                <a:latin typeface="Old Standard TT"/>
                <a:ea typeface="Old Standard TT"/>
                <a:cs typeface="Old Standard TT"/>
                <a:sym typeface="Old Standard TT"/>
              </a:rPr>
              <a:t>To meet future needs, the Department of Defense must increase access to commercial state-of-the-art technology and must facilitate the adoption by its suppliers of business processes characteristic of world class suppliers. In addition, integration of commercial and military development and manufacturing facilitates the development of dual-use processes and products and contributes to an expanded industrial base that is capable of meeting defense needs at lower costs. </a:t>
            </a:r>
            <a:endParaRPr i="1" sz="2000">
              <a:solidFill>
                <a:schemeClr val="dk1"/>
              </a:solidFill>
              <a:latin typeface="Old Standard TT"/>
              <a:ea typeface="Old Standard TT"/>
              <a:cs typeface="Old Standard TT"/>
              <a:sym typeface="Old Standard TT"/>
            </a:endParaRPr>
          </a:p>
        </p:txBody>
      </p:sp>
      <p:sp>
        <p:nvSpPr>
          <p:cNvPr id="86" name="Google Shape;86;p16"/>
          <p:cNvSpPr txBox="1"/>
          <p:nvPr/>
        </p:nvSpPr>
        <p:spPr>
          <a:xfrm>
            <a:off x="5424975" y="3864025"/>
            <a:ext cx="329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Old Standard TT"/>
                <a:ea typeface="Old Standard TT"/>
                <a:cs typeface="Old Standard TT"/>
                <a:sym typeface="Old Standard TT"/>
              </a:rPr>
              <a:t>~ William Perry, DoD, 1994</a:t>
            </a:r>
            <a:endParaRPr i="1" sz="1800">
              <a:solidFill>
                <a:schemeClr val="dk1"/>
              </a:solidFill>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306841"/>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Memo key points</a:t>
            </a:r>
            <a:endParaRPr/>
          </a:p>
        </p:txBody>
      </p:sp>
      <p:sp>
        <p:nvSpPr>
          <p:cNvPr id="92" name="Google Shape;92;p17"/>
          <p:cNvSpPr txBox="1"/>
          <p:nvPr>
            <p:ph idx="1" type="body"/>
          </p:nvPr>
        </p:nvSpPr>
        <p:spPr>
          <a:xfrm>
            <a:off x="311700" y="920050"/>
            <a:ext cx="8520600" cy="3987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a:t>1. Curb government control and influence in favour of the free market</a:t>
            </a:r>
            <a:endParaRPr b="1"/>
          </a:p>
          <a:p>
            <a:pPr indent="0" lvl="0" marL="0" rtl="0" algn="l">
              <a:spcBef>
                <a:spcPts val="1200"/>
              </a:spcBef>
              <a:spcAft>
                <a:spcPts val="0"/>
              </a:spcAft>
              <a:buNone/>
            </a:pPr>
            <a:r>
              <a:rPr lang="en" sz="1400"/>
              <a:t>I direct the Secretaries of the Military Departments and the Directors of the Defense Agencies to reduce direct Government oversight by substituting process controls and non-government standards…</a:t>
            </a:r>
            <a:endParaRPr sz="1400"/>
          </a:p>
          <a:p>
            <a:pPr indent="0" lvl="0" marL="0" rtl="0" algn="l">
              <a:spcBef>
                <a:spcPts val="1200"/>
              </a:spcBef>
              <a:spcAft>
                <a:spcPts val="0"/>
              </a:spcAft>
              <a:buNone/>
            </a:pPr>
            <a:r>
              <a:rPr lang="en" sz="1400"/>
              <a:t>…encourage contractors to propose non-government standards and industry-wide practices that meet the intent of the military specifications and standards.</a:t>
            </a:r>
            <a:endParaRPr sz="1400"/>
          </a:p>
          <a:p>
            <a:pPr indent="0" lvl="0" marL="0" rtl="0" algn="l">
              <a:spcBef>
                <a:spcPts val="1200"/>
              </a:spcBef>
              <a:spcAft>
                <a:spcPts val="0"/>
              </a:spcAft>
              <a:buClr>
                <a:schemeClr val="dk1"/>
              </a:buClr>
              <a:buSzPct val="61111"/>
              <a:buFont typeface="Arial"/>
              <a:buNone/>
            </a:pPr>
            <a:r>
              <a:rPr b="1" lang="en"/>
              <a:t>2. Preference for Performance and Commercial Specifications / Standards</a:t>
            </a:r>
            <a:endParaRPr b="1"/>
          </a:p>
          <a:p>
            <a:pPr indent="0" lvl="0" marL="0" rtl="0" algn="l">
              <a:spcBef>
                <a:spcPts val="1200"/>
              </a:spcBef>
              <a:spcAft>
                <a:spcPts val="0"/>
              </a:spcAft>
              <a:buNone/>
            </a:pPr>
            <a:r>
              <a:rPr lang="en" sz="1400"/>
              <a:t>…moving to greater use of performance and commercial specifications and standards is one of the most important actions that DoD must take to ensure we are able to meet our military, economic, and policy objectives in the future</a:t>
            </a:r>
            <a:endParaRPr sz="1400"/>
          </a:p>
          <a:p>
            <a:pPr indent="0" lvl="0" marL="0" rtl="0" algn="l">
              <a:spcBef>
                <a:spcPts val="1200"/>
              </a:spcBef>
              <a:spcAft>
                <a:spcPts val="0"/>
              </a:spcAft>
              <a:buNone/>
            </a:pPr>
            <a:r>
              <a:rPr b="1" lang="en"/>
              <a:t>3. Procurement based on performance specifications</a:t>
            </a:r>
            <a:endParaRPr b="1"/>
          </a:p>
          <a:p>
            <a:pPr indent="0" lvl="0" marL="0" rtl="0" algn="l">
              <a:spcBef>
                <a:spcPts val="1200"/>
              </a:spcBef>
              <a:spcAft>
                <a:spcPts val="0"/>
              </a:spcAft>
              <a:buNone/>
            </a:pPr>
            <a:r>
              <a:rPr lang="en" sz="1400"/>
              <a:t>Performance specifications shall be used when purchasing new systems, major modifications, upgrades to current systems, and non-developmental and commercial items, for programs in any acquisition category.</a:t>
            </a:r>
            <a:endParaRPr sz="1400"/>
          </a:p>
          <a:p>
            <a:pPr indent="0" lvl="0" marL="0" rtl="0" algn="l">
              <a:spcBef>
                <a:spcPts val="1200"/>
              </a:spcBef>
              <a:spcAft>
                <a:spcPts val="1200"/>
              </a:spcAft>
              <a:buNone/>
            </a:pPr>
            <a:r>
              <a:t/>
            </a:r>
            <a:endParaRPr sz="1400"/>
          </a:p>
        </p:txBody>
      </p:sp>
      <p:sp>
        <p:nvSpPr>
          <p:cNvPr id="93" name="Google Shape;93;p17"/>
          <p:cNvSpPr txBox="1"/>
          <p:nvPr/>
        </p:nvSpPr>
        <p:spPr>
          <a:xfrm>
            <a:off x="3953550" y="4446250"/>
            <a:ext cx="123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latin typeface="Old Standard TT"/>
                <a:ea typeface="Old Standard TT"/>
                <a:cs typeface="Old Standard TT"/>
                <a:sym typeface="Old Standard TT"/>
                <a:hlinkClick r:id="rId3"/>
              </a:rPr>
              <a:t>Full memo </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458900" y="1798724"/>
            <a:ext cx="8274000" cy="1508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If I take electronic components out of my phone or car and build a satellite with it:</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en">
                <a:solidFill>
                  <a:schemeClr val="lt1"/>
                </a:solidFill>
              </a:rPr>
              <a:t>a) CAN it work?</a:t>
            </a:r>
            <a:endParaRPr>
              <a:solidFill>
                <a:schemeClr val="lt1"/>
              </a:solidFill>
            </a:endParaRPr>
          </a:p>
          <a:p>
            <a:pPr indent="0" lvl="0" marL="0" rtl="0" algn="ctr">
              <a:spcBef>
                <a:spcPts val="0"/>
              </a:spcBef>
              <a:spcAft>
                <a:spcPts val="0"/>
              </a:spcAft>
              <a:buNone/>
            </a:pPr>
            <a:r>
              <a:rPr lang="en">
                <a:solidFill>
                  <a:schemeClr val="lt1"/>
                </a:solidFill>
              </a:rPr>
              <a:t>b) SHOULD I do it?</a:t>
            </a:r>
            <a:endParaRPr sz="2355">
              <a:solidFill>
                <a:schemeClr val="lt1"/>
              </a:solidFill>
            </a:endParaRPr>
          </a:p>
        </p:txBody>
      </p:sp>
      <p:sp>
        <p:nvSpPr>
          <p:cNvPr id="99" name="Google Shape;99;p18"/>
          <p:cNvSpPr txBox="1"/>
          <p:nvPr>
            <p:ph type="title"/>
          </p:nvPr>
        </p:nvSpPr>
        <p:spPr>
          <a:xfrm>
            <a:off x="6998675" y="352475"/>
            <a:ext cx="2037900" cy="36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060">
                <a:solidFill>
                  <a:schemeClr val="lt1"/>
                </a:solidFill>
                <a:latin typeface="EB Garamond"/>
                <a:ea typeface="EB Garamond"/>
                <a:cs typeface="EB Garamond"/>
                <a:sym typeface="EB Garamond"/>
              </a:rPr>
              <a:t>Bonus Point</a:t>
            </a:r>
            <a:endParaRPr sz="3060">
              <a:solidFill>
                <a:schemeClr val="lt1"/>
              </a:solidFill>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Governmental agencies also embracing COTS components</a:t>
            </a:r>
            <a:endParaRPr/>
          </a:p>
        </p:txBody>
      </p:sp>
      <p:pic>
        <p:nvPicPr>
          <p:cNvPr id="105" name="Google Shape;105;p19"/>
          <p:cNvPicPr preferRelativeResize="0"/>
          <p:nvPr/>
        </p:nvPicPr>
        <p:blipFill>
          <a:blip r:embed="rId3">
            <a:alphaModFix/>
          </a:blip>
          <a:stretch>
            <a:fillRect/>
          </a:stretch>
        </p:blipFill>
        <p:spPr>
          <a:xfrm>
            <a:off x="4518150" y="1058225"/>
            <a:ext cx="4375850" cy="2329175"/>
          </a:xfrm>
          <a:prstGeom prst="rect">
            <a:avLst/>
          </a:prstGeom>
          <a:noFill/>
          <a:ln>
            <a:noFill/>
          </a:ln>
        </p:spPr>
      </p:pic>
      <p:sp>
        <p:nvSpPr>
          <p:cNvPr id="106" name="Google Shape;106;p19"/>
          <p:cNvSpPr txBox="1"/>
          <p:nvPr/>
        </p:nvSpPr>
        <p:spPr>
          <a:xfrm>
            <a:off x="6897875" y="3467225"/>
            <a:ext cx="178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NASA Report, 2021</a:t>
            </a:r>
            <a:endParaRPr>
              <a:solidFill>
                <a:schemeClr val="dk1"/>
              </a:solidFill>
              <a:latin typeface="Old Standard TT"/>
              <a:ea typeface="Old Standard TT"/>
              <a:cs typeface="Old Standard TT"/>
              <a:sym typeface="Old Standard TT"/>
            </a:endParaRPr>
          </a:p>
        </p:txBody>
      </p:sp>
      <p:pic>
        <p:nvPicPr>
          <p:cNvPr id="107" name="Google Shape;107;p19"/>
          <p:cNvPicPr preferRelativeResize="0"/>
          <p:nvPr/>
        </p:nvPicPr>
        <p:blipFill>
          <a:blip r:embed="rId4">
            <a:alphaModFix/>
          </a:blip>
          <a:stretch>
            <a:fillRect/>
          </a:stretch>
        </p:blipFill>
        <p:spPr>
          <a:xfrm>
            <a:off x="204675" y="1797500"/>
            <a:ext cx="4213350" cy="2345691"/>
          </a:xfrm>
          <a:prstGeom prst="rect">
            <a:avLst/>
          </a:prstGeom>
          <a:noFill/>
          <a:ln>
            <a:noFill/>
          </a:ln>
        </p:spPr>
      </p:pic>
      <p:sp>
        <p:nvSpPr>
          <p:cNvPr id="108" name="Google Shape;108;p19"/>
          <p:cNvSpPr txBox="1"/>
          <p:nvPr/>
        </p:nvSpPr>
        <p:spPr>
          <a:xfrm>
            <a:off x="4833775" y="3864425"/>
            <a:ext cx="4104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Old Standard TT"/>
                <a:ea typeface="Old Standard TT"/>
                <a:cs typeface="Old Standard TT"/>
                <a:sym typeface="Old Standard TT"/>
              </a:rPr>
              <a:t>"Upscreening" is performing the tests that are not performed in the automotive manufacturing process. Why no upscreening?</a:t>
            </a:r>
            <a:endParaRPr sz="1500">
              <a:solidFill>
                <a:schemeClr val="dk1"/>
              </a:solidFill>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2164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Evolution of the Space Market</a:t>
            </a:r>
            <a:endParaRPr/>
          </a:p>
        </p:txBody>
      </p:sp>
      <p:pic>
        <p:nvPicPr>
          <p:cNvPr id="114" name="Google Shape;114;p20"/>
          <p:cNvPicPr preferRelativeResize="0"/>
          <p:nvPr/>
        </p:nvPicPr>
        <p:blipFill>
          <a:blip r:embed="rId3">
            <a:alphaModFix/>
          </a:blip>
          <a:stretch>
            <a:fillRect/>
          </a:stretch>
        </p:blipFill>
        <p:spPr>
          <a:xfrm>
            <a:off x="5154975" y="1014000"/>
            <a:ext cx="3666374" cy="2618825"/>
          </a:xfrm>
          <a:prstGeom prst="rect">
            <a:avLst/>
          </a:prstGeom>
          <a:noFill/>
          <a:ln>
            <a:noFill/>
          </a:ln>
        </p:spPr>
      </p:pic>
      <p:pic>
        <p:nvPicPr>
          <p:cNvPr id="115" name="Google Shape;115;p20"/>
          <p:cNvPicPr preferRelativeResize="0"/>
          <p:nvPr/>
        </p:nvPicPr>
        <p:blipFill>
          <a:blip r:embed="rId4">
            <a:alphaModFix/>
          </a:blip>
          <a:stretch>
            <a:fillRect/>
          </a:stretch>
        </p:blipFill>
        <p:spPr>
          <a:xfrm>
            <a:off x="228600" y="1286825"/>
            <a:ext cx="4545974" cy="3267563"/>
          </a:xfrm>
          <a:prstGeom prst="rect">
            <a:avLst/>
          </a:prstGeom>
          <a:noFill/>
          <a:ln>
            <a:noFill/>
          </a:ln>
        </p:spPr>
      </p:pic>
      <p:sp>
        <p:nvSpPr>
          <p:cNvPr id="116" name="Google Shape;116;p20"/>
          <p:cNvSpPr txBox="1"/>
          <p:nvPr/>
        </p:nvSpPr>
        <p:spPr>
          <a:xfrm>
            <a:off x="209300" y="4457250"/>
            <a:ext cx="5275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Old Standard TT"/>
                <a:ea typeface="Old Standard TT"/>
                <a:cs typeface="Old Standard TT"/>
                <a:sym typeface="Old Standard TT"/>
              </a:rPr>
              <a:t>Source: McKinsey &amp; Co. , 2022</a:t>
            </a:r>
            <a:endParaRPr sz="700">
              <a:solidFill>
                <a:schemeClr val="dk1"/>
              </a:solidFill>
              <a:latin typeface="Old Standard TT"/>
              <a:ea typeface="Old Standard TT"/>
              <a:cs typeface="Old Standard TT"/>
              <a:sym typeface="Old Standard TT"/>
            </a:endParaRPr>
          </a:p>
        </p:txBody>
      </p:sp>
      <p:sp>
        <p:nvSpPr>
          <p:cNvPr id="117" name="Google Shape;117;p20"/>
          <p:cNvSpPr txBox="1"/>
          <p:nvPr/>
        </p:nvSpPr>
        <p:spPr>
          <a:xfrm>
            <a:off x="5176100" y="3720475"/>
            <a:ext cx="36117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New Space is a trillion-dollar market driven by private funding. The main use cases are communication, navigation and imaging. Satellites could be produced at 1/1000 of the price due to COTS components.</a:t>
            </a:r>
            <a:endParaRPr sz="1300">
              <a:solidFill>
                <a:schemeClr val="dk1"/>
              </a:solidFill>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1"/>
          <p:cNvPicPr preferRelativeResize="0"/>
          <p:nvPr/>
        </p:nvPicPr>
        <p:blipFill>
          <a:blip r:embed="rId3">
            <a:alphaModFix/>
          </a:blip>
          <a:stretch>
            <a:fillRect/>
          </a:stretch>
        </p:blipFill>
        <p:spPr>
          <a:xfrm>
            <a:off x="844835" y="61416"/>
            <a:ext cx="7566169" cy="4897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